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g33357fd0847_1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3" name="Google Shape;223;g33357fd0847_1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g3418a30e1b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0" name="Google Shape;240;g3418a30e1b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Empathize</a:t>
            </a:r>
            <a:r>
              <a:rPr lang="en"/>
              <a:t> that this is napkin math.</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g33357fd0847_1_1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7" name="Google Shape;257;g33357fd0847_1_1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This has fantastic synergy with the proposal to use only active stake in the rewards calculation, because when certificates expire, the rewards that were being paid out to dead addresses are now being sent to active wallets.</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g3418a30e1b8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4" name="Google Shape;274;g3418a30e1b8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g3418a30e1b8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1" name="Google Shape;291;g3418a30e1b8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g3418a30e1b8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8" name="Google Shape;308;g3418a30e1b8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K used as network-wide “soft cap”, L is used as an individual pool’s “hard cap”</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3" name="Shape 323"/>
        <p:cNvGrpSpPr/>
        <p:nvPr/>
      </p:nvGrpSpPr>
      <p:grpSpPr>
        <a:xfrm>
          <a:off x="0" y="0"/>
          <a:ext cx="0" cy="0"/>
          <a:chOff x="0" y="0"/>
          <a:chExt cx="0" cy="0"/>
        </a:xfrm>
      </p:grpSpPr>
      <p:sp>
        <p:nvSpPr>
          <p:cNvPr id="324" name="Google Shape;324;g3418a30e1b8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5" name="Google Shape;325;g3418a30e1b8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As an example, if you want your saturation cap to be 50 billion ADA (above 45 billion supply) and we have L set to 10, then that would require a 5 billion ADA pledge.</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0" name="Shape 340"/>
        <p:cNvGrpSpPr/>
        <p:nvPr/>
      </p:nvGrpSpPr>
      <p:grpSpPr>
        <a:xfrm>
          <a:off x="0" y="0"/>
          <a:ext cx="0" cy="0"/>
          <a:chOff x="0" y="0"/>
          <a:chExt cx="0" cy="0"/>
        </a:xfrm>
      </p:grpSpPr>
      <p:sp>
        <p:nvSpPr>
          <p:cNvPr id="341" name="Google Shape;341;g3418a30e1b8_0_1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2" name="Google Shape;342;g3418a30e1b8_0_1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Small pools would get exactly the same yield and there would be no reason for a large pool to split.  They would have added operating costs for no benefit.</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7" name="Shape 357"/>
        <p:cNvGrpSpPr/>
        <p:nvPr/>
      </p:nvGrpSpPr>
      <p:grpSpPr>
        <a:xfrm>
          <a:off x="0" y="0"/>
          <a:ext cx="0" cy="0"/>
          <a:chOff x="0" y="0"/>
          <a:chExt cx="0" cy="0"/>
        </a:xfrm>
      </p:grpSpPr>
      <p:sp>
        <p:nvSpPr>
          <p:cNvPr id="358" name="Google Shape;358;g3418a30e1b8_0_1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9" name="Google Shape;359;g3418a30e1b8_0_1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Combination of the previous CIP-50 and the previous slide(#1 and #3).  Haven’t put a lot of thought into this one yet.</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4" name="Shape 374"/>
        <p:cNvGrpSpPr/>
        <p:nvPr/>
      </p:nvGrpSpPr>
      <p:grpSpPr>
        <a:xfrm>
          <a:off x="0" y="0"/>
          <a:ext cx="0" cy="0"/>
          <a:chOff x="0" y="0"/>
          <a:chExt cx="0" cy="0"/>
        </a:xfrm>
      </p:grpSpPr>
      <p:sp>
        <p:nvSpPr>
          <p:cNvPr id="375" name="Google Shape;375;g3418a30e1b8_0_1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6" name="Google Shape;376;g3418a30e1b8_0_1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418a30e1b8_0_1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3418a30e1b8_0_1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1" name="Shape 391"/>
        <p:cNvGrpSpPr/>
        <p:nvPr/>
      </p:nvGrpSpPr>
      <p:grpSpPr>
        <a:xfrm>
          <a:off x="0" y="0"/>
          <a:ext cx="0" cy="0"/>
          <a:chOff x="0" y="0"/>
          <a:chExt cx="0" cy="0"/>
        </a:xfrm>
      </p:grpSpPr>
      <p:sp>
        <p:nvSpPr>
          <p:cNvPr id="392" name="Google Shape;392;g3418a30e1b8_0_1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3" name="Google Shape;393;g3418a30e1b8_0_1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8" name="Shape 408"/>
        <p:cNvGrpSpPr/>
        <p:nvPr/>
      </p:nvGrpSpPr>
      <p:grpSpPr>
        <a:xfrm>
          <a:off x="0" y="0"/>
          <a:ext cx="0" cy="0"/>
          <a:chOff x="0" y="0"/>
          <a:chExt cx="0" cy="0"/>
        </a:xfrm>
      </p:grpSpPr>
      <p:sp>
        <p:nvSpPr>
          <p:cNvPr id="409" name="Google Shape;409;g3418a30e1b8_0_1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0" name="Google Shape;410;g3418a30e1b8_0_1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3418a30e1b8_0_2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3418a30e1b8_0_2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3335394211f_3_12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3335394211f_3_12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Small pools have very little flexibility</a:t>
            </a:r>
            <a:r>
              <a:rPr lang="en"/>
              <a:t>.  SPOs with lots of ADA can split stake to put in just enough to mint blocks consistently and look attractive, yet still farm the fee.  The sweet spot would be for them to aim to mint one block per epoch.</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3335394211f_3_12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3335394211f_3_12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33357fd0847_1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33357fd0847_1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This behavior is not documented in the Formal Spec for Shelley.  It is only mentioned in the design document (page 35)</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3335394211f_3_12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3335394211f_3_12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This is good news because it means ADA inflation has been less than planned and we actually have more rewards on the table if we want them!</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33357fd0847_1_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9" name="Google Shape;189;g33357fd0847_1_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g33357fd0847_1_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6" name="Google Shape;206;g33357fd0847_1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lt2"/>
        </a:solidFill>
      </p:bgPr>
    </p:bg>
    <p:spTree>
      <p:nvGrpSpPr>
        <p:cNvPr id="9" name="Shape 9"/>
        <p:cNvGrpSpPr/>
        <p:nvPr/>
      </p:nvGrpSpPr>
      <p:grpSpPr>
        <a:xfrm>
          <a:off x="0" y="0"/>
          <a:ext cx="0" cy="0"/>
          <a:chOff x="0" y="0"/>
          <a:chExt cx="0" cy="0"/>
        </a:xfrm>
      </p:grpSpPr>
      <p:sp>
        <p:nvSpPr>
          <p:cNvPr id="10" name="Google Shape;10;p2"/>
          <p:cNvSpPr txBox="1"/>
          <p:nvPr>
            <p:ph type="ctrTitle"/>
          </p:nvPr>
        </p:nvSpPr>
        <p:spPr>
          <a:xfrm>
            <a:off x="729450" y="1322450"/>
            <a:ext cx="7688100" cy="1664700"/>
          </a:xfrm>
          <a:prstGeom prst="rect">
            <a:avLst/>
          </a:prstGeom>
        </p:spPr>
        <p:txBody>
          <a:bodyPr anchorCtr="0" anchor="t" bIns="91425" lIns="91425" spcFirstLastPara="1" rIns="91425" wrap="square" tIns="91425">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11" name="Google Shape;11;p2"/>
          <p:cNvSpPr txBox="1"/>
          <p:nvPr>
            <p:ph idx="1" type="subTitle"/>
          </p:nvPr>
        </p:nvSpPr>
        <p:spPr>
          <a:xfrm>
            <a:off x="729627" y="3172900"/>
            <a:ext cx="7688100" cy="5412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grpSp>
        <p:nvGrpSpPr>
          <p:cNvPr id="12" name="Google Shape;12;p2"/>
          <p:cNvGrpSpPr/>
          <p:nvPr/>
        </p:nvGrpSpPr>
        <p:grpSpPr>
          <a:xfrm>
            <a:off x="830392" y="1191256"/>
            <a:ext cx="745763" cy="45826"/>
            <a:chOff x="4580561" y="2589004"/>
            <a:chExt cx="1064464" cy="25200"/>
          </a:xfrm>
        </p:grpSpPr>
        <p:sp>
          <p:nvSpPr>
            <p:cNvPr id="13" name="Google Shape;13;p2"/>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5" name="Google Shape;15;p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73" name="Shape 73"/>
        <p:cNvGrpSpPr/>
        <p:nvPr/>
      </p:nvGrpSpPr>
      <p:grpSpPr>
        <a:xfrm>
          <a:off x="0" y="0"/>
          <a:ext cx="0" cy="0"/>
          <a:chOff x="0" y="0"/>
          <a:chExt cx="0" cy="0"/>
        </a:xfrm>
      </p:grpSpPr>
      <p:sp>
        <p:nvSpPr>
          <p:cNvPr id="74" name="Google Shape;74;p11"/>
          <p:cNvSpPr txBox="1"/>
          <p:nvPr>
            <p:ph idx="1" type="body"/>
          </p:nvPr>
        </p:nvSpPr>
        <p:spPr>
          <a:xfrm>
            <a:off x="724950" y="4372551"/>
            <a:ext cx="7697400" cy="4605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75" name="Google Shape;75;p11"/>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dk1"/>
        </a:solidFill>
      </p:bgPr>
    </p:bg>
    <p:spTree>
      <p:nvGrpSpPr>
        <p:cNvPr id="76" name="Shape 76"/>
        <p:cNvGrpSpPr/>
        <p:nvPr/>
      </p:nvGrpSpPr>
      <p:grpSpPr>
        <a:xfrm>
          <a:off x="0" y="0"/>
          <a:ext cx="0" cy="0"/>
          <a:chOff x="0" y="0"/>
          <a:chExt cx="0" cy="0"/>
        </a:xfrm>
      </p:grpSpPr>
      <p:grpSp>
        <p:nvGrpSpPr>
          <p:cNvPr id="77" name="Google Shape;77;p12"/>
          <p:cNvGrpSpPr/>
          <p:nvPr/>
        </p:nvGrpSpPr>
        <p:grpSpPr>
          <a:xfrm>
            <a:off x="830392" y="4169130"/>
            <a:ext cx="745763" cy="45826"/>
            <a:chOff x="4580561" y="2589004"/>
            <a:chExt cx="1064464" cy="25200"/>
          </a:xfrm>
        </p:grpSpPr>
        <p:sp>
          <p:nvSpPr>
            <p:cNvPr id="78" name="Google Shape;78;p12"/>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12"/>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0" name="Google Shape;80;p12"/>
          <p:cNvSpPr txBox="1"/>
          <p:nvPr>
            <p:ph hasCustomPrompt="1" type="title"/>
          </p:nvPr>
        </p:nvSpPr>
        <p:spPr>
          <a:xfrm>
            <a:off x="729450" y="733950"/>
            <a:ext cx="7688400" cy="12447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81" name="Google Shape;81;p12"/>
          <p:cNvSpPr txBox="1"/>
          <p:nvPr>
            <p:ph idx="1" type="body"/>
          </p:nvPr>
        </p:nvSpPr>
        <p:spPr>
          <a:xfrm>
            <a:off x="729450" y="2272888"/>
            <a:ext cx="7688400" cy="15804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Clr>
                <a:schemeClr val="lt1"/>
              </a:buClr>
              <a:buSzPts val="1300"/>
              <a:buChar char="●"/>
              <a:defRPr>
                <a:solidFill>
                  <a:schemeClr val="lt1"/>
                </a:solidFill>
              </a:defRPr>
            </a:lvl1pPr>
            <a:lvl2pPr indent="-298450" lvl="1" marL="914400">
              <a:spcBef>
                <a:spcPts val="0"/>
              </a:spcBef>
              <a:spcAft>
                <a:spcPts val="0"/>
              </a:spcAft>
              <a:buClr>
                <a:schemeClr val="lt1"/>
              </a:buClr>
              <a:buSzPts val="1100"/>
              <a:buChar char="○"/>
              <a:defRPr>
                <a:solidFill>
                  <a:schemeClr val="lt1"/>
                </a:solidFill>
              </a:defRPr>
            </a:lvl2pPr>
            <a:lvl3pPr indent="-298450" lvl="2" marL="1371600">
              <a:spcBef>
                <a:spcPts val="0"/>
              </a:spcBef>
              <a:spcAft>
                <a:spcPts val="0"/>
              </a:spcAft>
              <a:buClr>
                <a:schemeClr val="lt1"/>
              </a:buClr>
              <a:buSzPts val="1100"/>
              <a:buChar char="■"/>
              <a:defRPr>
                <a:solidFill>
                  <a:schemeClr val="lt1"/>
                </a:solidFill>
              </a:defRPr>
            </a:lvl3pPr>
            <a:lvl4pPr indent="-298450" lvl="3" marL="1828800">
              <a:spcBef>
                <a:spcPts val="0"/>
              </a:spcBef>
              <a:spcAft>
                <a:spcPts val="0"/>
              </a:spcAft>
              <a:buClr>
                <a:schemeClr val="lt1"/>
              </a:buClr>
              <a:buSzPts val="1100"/>
              <a:buChar char="●"/>
              <a:defRPr>
                <a:solidFill>
                  <a:schemeClr val="lt1"/>
                </a:solidFill>
              </a:defRPr>
            </a:lvl4pPr>
            <a:lvl5pPr indent="-298450" lvl="4" marL="2286000">
              <a:spcBef>
                <a:spcPts val="0"/>
              </a:spcBef>
              <a:spcAft>
                <a:spcPts val="0"/>
              </a:spcAft>
              <a:buClr>
                <a:schemeClr val="lt1"/>
              </a:buClr>
              <a:buSzPts val="1100"/>
              <a:buChar char="○"/>
              <a:defRPr>
                <a:solidFill>
                  <a:schemeClr val="lt1"/>
                </a:solidFill>
              </a:defRPr>
            </a:lvl5pPr>
            <a:lvl6pPr indent="-298450" lvl="5" marL="2743200">
              <a:spcBef>
                <a:spcPts val="0"/>
              </a:spcBef>
              <a:spcAft>
                <a:spcPts val="0"/>
              </a:spcAft>
              <a:buClr>
                <a:schemeClr val="lt1"/>
              </a:buClr>
              <a:buSzPts val="1100"/>
              <a:buChar char="■"/>
              <a:defRPr>
                <a:solidFill>
                  <a:schemeClr val="lt1"/>
                </a:solidFill>
              </a:defRPr>
            </a:lvl6pPr>
            <a:lvl7pPr indent="-298450" lvl="6" marL="3200400">
              <a:spcBef>
                <a:spcPts val="0"/>
              </a:spcBef>
              <a:spcAft>
                <a:spcPts val="0"/>
              </a:spcAft>
              <a:buClr>
                <a:schemeClr val="lt1"/>
              </a:buClr>
              <a:buSzPts val="1100"/>
              <a:buChar char="●"/>
              <a:defRPr>
                <a:solidFill>
                  <a:schemeClr val="lt1"/>
                </a:solidFill>
              </a:defRPr>
            </a:lvl7pPr>
            <a:lvl8pPr indent="-298450" lvl="7" marL="3657600">
              <a:spcBef>
                <a:spcPts val="0"/>
              </a:spcBef>
              <a:spcAft>
                <a:spcPts val="0"/>
              </a:spcAft>
              <a:buClr>
                <a:schemeClr val="lt1"/>
              </a:buClr>
              <a:buSzPts val="1100"/>
              <a:buChar char="○"/>
              <a:defRPr>
                <a:solidFill>
                  <a:schemeClr val="lt1"/>
                </a:solidFill>
              </a:defRPr>
            </a:lvl8pPr>
            <a:lvl9pPr indent="-298450" lvl="8" marL="4114800">
              <a:spcBef>
                <a:spcPts val="0"/>
              </a:spcBef>
              <a:spcAft>
                <a:spcPts val="0"/>
              </a:spcAft>
              <a:buClr>
                <a:schemeClr val="lt1"/>
              </a:buClr>
              <a:buSzPts val="1100"/>
              <a:buChar char="■"/>
              <a:defRPr>
                <a:solidFill>
                  <a:schemeClr val="lt1"/>
                </a:solidFill>
              </a:defRPr>
            </a:lvl9pPr>
          </a:lstStyle>
          <a:p/>
        </p:txBody>
      </p:sp>
      <p:sp>
        <p:nvSpPr>
          <p:cNvPr id="82" name="Google Shape;82;p1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3" name="Shape 83"/>
        <p:cNvGrpSpPr/>
        <p:nvPr/>
      </p:nvGrpSpPr>
      <p:grpSpPr>
        <a:xfrm>
          <a:off x="0" y="0"/>
          <a:ext cx="0" cy="0"/>
          <a:chOff x="0" y="0"/>
          <a:chExt cx="0" cy="0"/>
        </a:xfrm>
      </p:grpSpPr>
      <p:sp>
        <p:nvSpPr>
          <p:cNvPr id="84" name="Google Shape;84;p13"/>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p:cSld name="TITLE_1">
    <p:bg>
      <p:bgPr>
        <a:solidFill>
          <a:schemeClr val="lt2"/>
        </a:solidFill>
      </p:bgPr>
    </p:bg>
    <p:spTree>
      <p:nvGrpSpPr>
        <p:cNvPr id="16" name="Shape 16"/>
        <p:cNvGrpSpPr/>
        <p:nvPr/>
      </p:nvGrpSpPr>
      <p:grpSpPr>
        <a:xfrm>
          <a:off x="0" y="0"/>
          <a:ext cx="0" cy="0"/>
          <a:chOff x="0" y="0"/>
          <a:chExt cx="0" cy="0"/>
        </a:xfrm>
      </p:grpSpPr>
      <p:sp>
        <p:nvSpPr>
          <p:cNvPr id="17" name="Google Shape;17;p3"/>
          <p:cNvSpPr txBox="1"/>
          <p:nvPr>
            <p:ph type="ctrTitle"/>
          </p:nvPr>
        </p:nvSpPr>
        <p:spPr>
          <a:xfrm>
            <a:off x="729450" y="1322450"/>
            <a:ext cx="7688100" cy="1664700"/>
          </a:xfrm>
          <a:prstGeom prst="rect">
            <a:avLst/>
          </a:prstGeom>
        </p:spPr>
        <p:txBody>
          <a:bodyPr anchorCtr="0" anchor="t" bIns="91425" lIns="91425" spcFirstLastPara="1" rIns="91425" wrap="square" tIns="91425">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18" name="Google Shape;18;p3"/>
          <p:cNvSpPr txBox="1"/>
          <p:nvPr>
            <p:ph idx="1" type="subTitle"/>
          </p:nvPr>
        </p:nvSpPr>
        <p:spPr>
          <a:xfrm>
            <a:off x="729627" y="3172900"/>
            <a:ext cx="7688100" cy="5412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9" name="Google Shape;19;p3"/>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20" name="Shape 20"/>
        <p:cNvGrpSpPr/>
        <p:nvPr/>
      </p:nvGrpSpPr>
      <p:grpSpPr>
        <a:xfrm>
          <a:off x="0" y="0"/>
          <a:ext cx="0" cy="0"/>
          <a:chOff x="0" y="0"/>
          <a:chExt cx="0" cy="0"/>
        </a:xfrm>
      </p:grpSpPr>
      <p:grpSp>
        <p:nvGrpSpPr>
          <p:cNvPr id="21" name="Google Shape;21;p4"/>
          <p:cNvGrpSpPr/>
          <p:nvPr/>
        </p:nvGrpSpPr>
        <p:grpSpPr>
          <a:xfrm>
            <a:off x="830392" y="1191256"/>
            <a:ext cx="745763" cy="45826"/>
            <a:chOff x="4580561" y="2589004"/>
            <a:chExt cx="1064464" cy="25200"/>
          </a:xfrm>
        </p:grpSpPr>
        <p:sp>
          <p:nvSpPr>
            <p:cNvPr id="22" name="Google Shape;22;p4"/>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4"/>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4" name="Google Shape;24;p4"/>
          <p:cNvSpPr txBox="1"/>
          <p:nvPr>
            <p:ph type="title"/>
          </p:nvPr>
        </p:nvSpPr>
        <p:spPr>
          <a:xfrm>
            <a:off x="729450" y="1322450"/>
            <a:ext cx="7688400" cy="15186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25" name="Google Shape;25;p4"/>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6" name="Shape 26"/>
        <p:cNvGrpSpPr/>
        <p:nvPr/>
      </p:nvGrpSpPr>
      <p:grpSpPr>
        <a:xfrm>
          <a:off x="0" y="0"/>
          <a:ext cx="0" cy="0"/>
          <a:chOff x="0" y="0"/>
          <a:chExt cx="0" cy="0"/>
        </a:xfrm>
      </p:grpSpPr>
      <p:sp>
        <p:nvSpPr>
          <p:cNvPr id="27" name="Google Shape;27;p5"/>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28" name="Google Shape;28;p5"/>
          <p:cNvGrpSpPr/>
          <p:nvPr/>
        </p:nvGrpSpPr>
        <p:grpSpPr>
          <a:xfrm>
            <a:off x="830392" y="1191256"/>
            <a:ext cx="745763" cy="45826"/>
            <a:chOff x="4580561" y="2589004"/>
            <a:chExt cx="1064464" cy="25200"/>
          </a:xfrm>
        </p:grpSpPr>
        <p:sp>
          <p:nvSpPr>
            <p:cNvPr id="29" name="Google Shape;29;p5"/>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5"/>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1" name="Google Shape;31;p5"/>
          <p:cNvSpPr txBox="1"/>
          <p:nvPr>
            <p:ph type="title"/>
          </p:nvPr>
        </p:nvSpPr>
        <p:spPr>
          <a:xfrm>
            <a:off x="729450" y="1318650"/>
            <a:ext cx="76887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32" name="Google Shape;32;p5"/>
          <p:cNvSpPr txBox="1"/>
          <p:nvPr>
            <p:ph idx="1" type="body"/>
          </p:nvPr>
        </p:nvSpPr>
        <p:spPr>
          <a:xfrm>
            <a:off x="729450" y="2078875"/>
            <a:ext cx="76887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33" name="Google Shape;33;p5"/>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4" name="Shape 34"/>
        <p:cNvGrpSpPr/>
        <p:nvPr/>
      </p:nvGrpSpPr>
      <p:grpSpPr>
        <a:xfrm>
          <a:off x="0" y="0"/>
          <a:ext cx="0" cy="0"/>
          <a:chOff x="0" y="0"/>
          <a:chExt cx="0" cy="0"/>
        </a:xfrm>
      </p:grpSpPr>
      <p:sp>
        <p:nvSpPr>
          <p:cNvPr id="35" name="Google Shape;35;p6"/>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6" name="Google Shape;36;p6"/>
          <p:cNvGrpSpPr/>
          <p:nvPr/>
        </p:nvGrpSpPr>
        <p:grpSpPr>
          <a:xfrm>
            <a:off x="830392" y="1191256"/>
            <a:ext cx="745763" cy="45826"/>
            <a:chOff x="4580561" y="2589004"/>
            <a:chExt cx="1064464" cy="25200"/>
          </a:xfrm>
        </p:grpSpPr>
        <p:sp>
          <p:nvSpPr>
            <p:cNvPr id="37" name="Google Shape;37;p6"/>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6"/>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9" name="Google Shape;39;p6"/>
          <p:cNvSpPr txBox="1"/>
          <p:nvPr>
            <p:ph type="title"/>
          </p:nvPr>
        </p:nvSpPr>
        <p:spPr>
          <a:xfrm>
            <a:off x="729450" y="1318650"/>
            <a:ext cx="76884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40" name="Google Shape;40;p6"/>
          <p:cNvSpPr txBox="1"/>
          <p:nvPr>
            <p:ph idx="1" type="body"/>
          </p:nvPr>
        </p:nvSpPr>
        <p:spPr>
          <a:xfrm>
            <a:off x="729325" y="2078875"/>
            <a:ext cx="37743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1" name="Google Shape;41;p6"/>
          <p:cNvSpPr txBox="1"/>
          <p:nvPr>
            <p:ph idx="2" type="body"/>
          </p:nvPr>
        </p:nvSpPr>
        <p:spPr>
          <a:xfrm>
            <a:off x="4643604" y="2078875"/>
            <a:ext cx="3774300" cy="22611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2" name="Google Shape;42;p6"/>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3" name="Shape 43"/>
        <p:cNvGrpSpPr/>
        <p:nvPr/>
      </p:nvGrpSpPr>
      <p:grpSpPr>
        <a:xfrm>
          <a:off x="0" y="0"/>
          <a:ext cx="0" cy="0"/>
          <a:chOff x="0" y="0"/>
          <a:chExt cx="0" cy="0"/>
        </a:xfrm>
      </p:grpSpPr>
      <p:sp>
        <p:nvSpPr>
          <p:cNvPr id="44" name="Google Shape;44;p7"/>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45" name="Google Shape;45;p7"/>
          <p:cNvGrpSpPr/>
          <p:nvPr/>
        </p:nvGrpSpPr>
        <p:grpSpPr>
          <a:xfrm>
            <a:off x="830392" y="1191256"/>
            <a:ext cx="745763" cy="45826"/>
            <a:chOff x="4580561" y="2589004"/>
            <a:chExt cx="1064464" cy="25200"/>
          </a:xfrm>
        </p:grpSpPr>
        <p:sp>
          <p:nvSpPr>
            <p:cNvPr id="46" name="Google Shape;46;p7"/>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7"/>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8" name="Google Shape;48;p7"/>
          <p:cNvSpPr txBox="1"/>
          <p:nvPr>
            <p:ph type="title"/>
          </p:nvPr>
        </p:nvSpPr>
        <p:spPr>
          <a:xfrm>
            <a:off x="729450" y="1318650"/>
            <a:ext cx="7688400" cy="535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49" name="Google Shape;49;p7"/>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50" name="Shape 50"/>
        <p:cNvGrpSpPr/>
        <p:nvPr/>
      </p:nvGrpSpPr>
      <p:grpSpPr>
        <a:xfrm>
          <a:off x="0" y="0"/>
          <a:ext cx="0" cy="0"/>
          <a:chOff x="0" y="0"/>
          <a:chExt cx="0" cy="0"/>
        </a:xfrm>
      </p:grpSpPr>
      <p:sp>
        <p:nvSpPr>
          <p:cNvPr id="51" name="Google Shape;51;p8"/>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52" name="Google Shape;52;p8"/>
          <p:cNvGrpSpPr/>
          <p:nvPr/>
        </p:nvGrpSpPr>
        <p:grpSpPr>
          <a:xfrm>
            <a:off x="830392" y="1191256"/>
            <a:ext cx="745763" cy="45826"/>
            <a:chOff x="4580561" y="2589004"/>
            <a:chExt cx="1064464" cy="25200"/>
          </a:xfrm>
        </p:grpSpPr>
        <p:sp>
          <p:nvSpPr>
            <p:cNvPr id="53" name="Google Shape;53;p8"/>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8"/>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5" name="Google Shape;55;p8"/>
          <p:cNvSpPr txBox="1"/>
          <p:nvPr>
            <p:ph type="title"/>
          </p:nvPr>
        </p:nvSpPr>
        <p:spPr>
          <a:xfrm>
            <a:off x="730000" y="1318650"/>
            <a:ext cx="3300900" cy="13815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56" name="Google Shape;56;p8"/>
          <p:cNvSpPr txBox="1"/>
          <p:nvPr>
            <p:ph idx="1" type="body"/>
          </p:nvPr>
        </p:nvSpPr>
        <p:spPr>
          <a:xfrm>
            <a:off x="721225" y="2781725"/>
            <a:ext cx="3300900" cy="159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7" name="Google Shape;57;p8"/>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58" name="Shape 58"/>
        <p:cNvGrpSpPr/>
        <p:nvPr/>
      </p:nvGrpSpPr>
      <p:grpSpPr>
        <a:xfrm>
          <a:off x="0" y="0"/>
          <a:ext cx="0" cy="0"/>
          <a:chOff x="0" y="0"/>
          <a:chExt cx="0" cy="0"/>
        </a:xfrm>
      </p:grpSpPr>
      <p:grpSp>
        <p:nvGrpSpPr>
          <p:cNvPr id="59" name="Google Shape;59;p9"/>
          <p:cNvGrpSpPr/>
          <p:nvPr/>
        </p:nvGrpSpPr>
        <p:grpSpPr>
          <a:xfrm>
            <a:off x="830392" y="4169130"/>
            <a:ext cx="745763" cy="45826"/>
            <a:chOff x="4580561" y="2589004"/>
            <a:chExt cx="1064464" cy="25200"/>
          </a:xfrm>
        </p:grpSpPr>
        <p:sp>
          <p:nvSpPr>
            <p:cNvPr id="60" name="Google Shape;60;p9"/>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9"/>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2" name="Google Shape;62;p9"/>
          <p:cNvSpPr txBox="1"/>
          <p:nvPr>
            <p:ph type="title"/>
          </p:nvPr>
        </p:nvSpPr>
        <p:spPr>
          <a:xfrm>
            <a:off x="729450" y="864300"/>
            <a:ext cx="7021200" cy="29850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63" name="Google Shape;63;p9"/>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64" name="Shape 64"/>
        <p:cNvGrpSpPr/>
        <p:nvPr/>
      </p:nvGrpSpPr>
      <p:grpSpPr>
        <a:xfrm>
          <a:off x="0" y="0"/>
          <a:ext cx="0" cy="0"/>
          <a:chOff x="0" y="0"/>
          <a:chExt cx="0" cy="0"/>
        </a:xfrm>
      </p:grpSpPr>
      <p:sp>
        <p:nvSpPr>
          <p:cNvPr id="65" name="Google Shape;65;p10"/>
          <p:cNvSpPr/>
          <p:nvPr/>
        </p:nvSpPr>
        <p:spPr>
          <a:xfrm>
            <a:off x="0" y="0"/>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6" name="Google Shape;66;p10"/>
          <p:cNvGrpSpPr/>
          <p:nvPr/>
        </p:nvGrpSpPr>
        <p:grpSpPr>
          <a:xfrm>
            <a:off x="830392" y="1191256"/>
            <a:ext cx="745763" cy="45826"/>
            <a:chOff x="4580561" y="2589004"/>
            <a:chExt cx="1064464" cy="25200"/>
          </a:xfrm>
        </p:grpSpPr>
        <p:sp>
          <p:nvSpPr>
            <p:cNvPr id="67" name="Google Shape;67;p10"/>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10"/>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9" name="Google Shape;69;p10"/>
          <p:cNvSpPr txBox="1"/>
          <p:nvPr>
            <p:ph type="title"/>
          </p:nvPr>
        </p:nvSpPr>
        <p:spPr>
          <a:xfrm>
            <a:off x="730000" y="1318650"/>
            <a:ext cx="3300900" cy="1687200"/>
          </a:xfrm>
          <a:prstGeom prst="rect">
            <a:avLst/>
          </a:prstGeom>
        </p:spPr>
        <p:txBody>
          <a:bodyPr anchorCtr="0" anchor="t" bIns="91425" lIns="91425" spcFirstLastPara="1" rIns="91425" wrap="square" tIns="91425">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p:txBody>
      </p:sp>
      <p:sp>
        <p:nvSpPr>
          <p:cNvPr id="70" name="Google Shape;70;p10"/>
          <p:cNvSpPr txBox="1"/>
          <p:nvPr>
            <p:ph idx="1" type="subTitle"/>
          </p:nvPr>
        </p:nvSpPr>
        <p:spPr>
          <a:xfrm>
            <a:off x="724950" y="3161525"/>
            <a:ext cx="3300900" cy="7590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71" name="Google Shape;71;p10"/>
          <p:cNvSpPr txBox="1"/>
          <p:nvPr>
            <p:ph idx="2" type="body"/>
          </p:nvPr>
        </p:nvSpPr>
        <p:spPr>
          <a:xfrm>
            <a:off x="5174225" y="1352625"/>
            <a:ext cx="3374400" cy="302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72" name="Google Shape;72;p10"/>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treamlin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1pPr>
            <a:lvl2pPr lvl="1">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2pPr>
            <a:lvl3pPr lvl="2">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3pPr>
            <a:lvl4pPr lvl="3">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4pPr>
            <a:lvl5pPr lvl="4">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5pPr>
            <a:lvl6pPr lvl="5">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6pPr>
            <a:lvl7pPr lvl="6">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7pPr>
            <a:lvl8pPr lvl="7">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8pPr>
            <a:lvl9pPr lvl="8">
              <a:spcBef>
                <a:spcPts val="0"/>
              </a:spcBef>
              <a:spcAft>
                <a:spcPts val="0"/>
              </a:spcAft>
              <a:buClr>
                <a:schemeClr val="dk2"/>
              </a:buClr>
              <a:buSzPts val="2800"/>
              <a:buFont typeface="Raleway"/>
              <a:buNone/>
              <a:defRPr b="1" sz="2800">
                <a:solidFill>
                  <a:schemeClr val="dk2"/>
                </a:solidFill>
                <a:latin typeface="Raleway"/>
                <a:ea typeface="Raleway"/>
                <a:cs typeface="Raleway"/>
                <a:sym typeface="Ralew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indent="-298450" lvl="1" marL="9144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indent="-298450" lvl="2" marL="13716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indent="-298450" lvl="3" marL="18288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indent="-298450" lvl="4" marL="22860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indent="-298450" lvl="5" marL="27432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indent="-298450" lvl="6" marL="32004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indent="-298450" lvl="7" marL="36576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indent="-298450" lvl="8" marL="411480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9pPr>
          </a:lstStyle>
          <a:p/>
        </p:txBody>
      </p:sp>
      <p:sp>
        <p:nvSpPr>
          <p:cNvPr id="8" name="Google Shape;8;p1"/>
          <p:cNvSpPr txBox="1"/>
          <p:nvPr>
            <p:ph idx="12" type="sldNum"/>
          </p:nvPr>
        </p:nvSpPr>
        <p:spPr>
          <a:xfrm>
            <a:off x="8536302" y="4749851"/>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4"/>
          <p:cNvSpPr txBox="1"/>
          <p:nvPr/>
        </p:nvSpPr>
        <p:spPr>
          <a:xfrm>
            <a:off x="3208325" y="1869700"/>
            <a:ext cx="4190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90" name="Google Shape;90;p14"/>
          <p:cNvSpPr txBox="1"/>
          <p:nvPr>
            <p:ph type="ctrTitle"/>
          </p:nvPr>
        </p:nvSpPr>
        <p:spPr>
          <a:xfrm>
            <a:off x="729450" y="1322450"/>
            <a:ext cx="7688100" cy="1664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Cardano Incentives</a:t>
            </a:r>
            <a:endParaRPr/>
          </a:p>
        </p:txBody>
      </p:sp>
      <p:sp>
        <p:nvSpPr>
          <p:cNvPr id="91" name="Google Shape;91;p14"/>
          <p:cNvSpPr txBox="1"/>
          <p:nvPr>
            <p:ph idx="1" type="subTitle"/>
          </p:nvPr>
        </p:nvSpPr>
        <p:spPr>
          <a:xfrm>
            <a:off x="729452" y="2118000"/>
            <a:ext cx="7688100" cy="541200"/>
          </a:xfrm>
          <a:prstGeom prst="rect">
            <a:avLst/>
          </a:prstGeom>
        </p:spPr>
        <p:txBody>
          <a:bodyPr anchorCtr="0" anchor="t" bIns="91425" lIns="91425" spcFirstLastPara="1" rIns="91425" wrap="square" tIns="91425">
            <a:normAutofit/>
          </a:bodyPr>
          <a:lstStyle/>
          <a:p>
            <a:pPr indent="457200" lvl="0" marL="0" rtl="0" algn="l">
              <a:spcBef>
                <a:spcPts val="0"/>
              </a:spcBef>
              <a:spcAft>
                <a:spcPts val="0"/>
              </a:spcAft>
              <a:buNone/>
            </a:pPr>
            <a:r>
              <a:rPr lang="en"/>
              <a:t>Ideas From Cerkoryn</a:t>
            </a:r>
            <a:endParaRPr/>
          </a:p>
        </p:txBody>
      </p:sp>
      <p:sp>
        <p:nvSpPr>
          <p:cNvPr id="92" name="Google Shape;92;p14"/>
          <p:cNvSpPr txBox="1"/>
          <p:nvPr>
            <p:ph idx="1" type="subTitle"/>
          </p:nvPr>
        </p:nvSpPr>
        <p:spPr>
          <a:xfrm>
            <a:off x="727952" y="3048850"/>
            <a:ext cx="7688100" cy="5412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18 March 2025</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23"/>
          <p:cNvSpPr txBox="1"/>
          <p:nvPr/>
        </p:nvSpPr>
        <p:spPr>
          <a:xfrm>
            <a:off x="3208325" y="1869700"/>
            <a:ext cx="4190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226" name="Google Shape;226;p23"/>
          <p:cNvSpPr/>
          <p:nvPr/>
        </p:nvSpPr>
        <p:spPr>
          <a:xfrm rot="5400000">
            <a:off x="8607892" y="1488181"/>
            <a:ext cx="315600" cy="756600"/>
          </a:xfrm>
          <a:prstGeom prst="parallelogram">
            <a:avLst>
              <a:gd fmla="val 25000" name="adj"/>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27" name="Google Shape;227;p23"/>
          <p:cNvSpPr/>
          <p:nvPr/>
        </p:nvSpPr>
        <p:spPr>
          <a:xfrm rot="5400000">
            <a:off x="8607892" y="2111427"/>
            <a:ext cx="315600" cy="756600"/>
          </a:xfrm>
          <a:prstGeom prst="parallelogram">
            <a:avLst>
              <a:gd fmla="val 25000" name="adj"/>
            </a:avLst>
          </a:prstGeom>
          <a:solidFill>
            <a:schemeClr val="accen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28" name="Google Shape;228;p23"/>
          <p:cNvSpPr/>
          <p:nvPr/>
        </p:nvSpPr>
        <p:spPr>
          <a:xfrm rot="5400000">
            <a:off x="8607892" y="2692099"/>
            <a:ext cx="315600" cy="756600"/>
          </a:xfrm>
          <a:prstGeom prst="parallelogram">
            <a:avLst>
              <a:gd fmla="val 25000" name="adj"/>
            </a:avLst>
          </a:prstGeom>
          <a:solidFill>
            <a:srgbClr val="FD5533">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29" name="Google Shape;229;p23"/>
          <p:cNvSpPr/>
          <p:nvPr/>
        </p:nvSpPr>
        <p:spPr>
          <a:xfrm rot="5400000">
            <a:off x="8607892" y="3321470"/>
            <a:ext cx="315600" cy="756600"/>
          </a:xfrm>
          <a:prstGeom prst="parallelogram">
            <a:avLst>
              <a:gd fmla="val 25000" name="adj"/>
            </a:avLst>
          </a:prstGeom>
          <a:solidFill>
            <a:srgbClr val="F8908F">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30" name="Google Shape;230;p23"/>
          <p:cNvSpPr/>
          <p:nvPr/>
        </p:nvSpPr>
        <p:spPr>
          <a:xfrm rot="5400000">
            <a:off x="8607892" y="3951742"/>
            <a:ext cx="315600" cy="756600"/>
          </a:xfrm>
          <a:prstGeom prst="parallelogram">
            <a:avLst>
              <a:gd fmla="val 25000" name="adj"/>
            </a:avLst>
          </a:prstGeom>
          <a:solidFill>
            <a:schemeClr val="accent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31" name="Google Shape;231;p23"/>
          <p:cNvSpPr txBox="1"/>
          <p:nvPr/>
        </p:nvSpPr>
        <p:spPr>
          <a:xfrm rot="325041">
            <a:off x="8348041" y="1716334"/>
            <a:ext cx="921516" cy="29458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Decentralization</a:t>
            </a:r>
            <a:endParaRPr b="1" sz="700">
              <a:solidFill>
                <a:schemeClr val="lt1"/>
              </a:solidFill>
              <a:latin typeface="Lato"/>
              <a:ea typeface="Lato"/>
              <a:cs typeface="Lato"/>
              <a:sym typeface="Lato"/>
            </a:endParaRPr>
          </a:p>
        </p:txBody>
      </p:sp>
      <p:sp>
        <p:nvSpPr>
          <p:cNvPr id="232" name="Google Shape;232;p23"/>
          <p:cNvSpPr txBox="1"/>
          <p:nvPr/>
        </p:nvSpPr>
        <p:spPr>
          <a:xfrm rot="370045">
            <a:off x="8432931" y="2351073"/>
            <a:ext cx="834932" cy="294568"/>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Sticky Stake</a:t>
            </a:r>
            <a:endParaRPr b="1" sz="700">
              <a:solidFill>
                <a:schemeClr val="lt1"/>
              </a:solidFill>
              <a:latin typeface="Lato"/>
              <a:ea typeface="Lato"/>
              <a:cs typeface="Lato"/>
              <a:sym typeface="Lato"/>
            </a:endParaRPr>
          </a:p>
        </p:txBody>
      </p:sp>
      <p:sp>
        <p:nvSpPr>
          <p:cNvPr id="233" name="Google Shape;233;p23"/>
          <p:cNvSpPr txBox="1"/>
          <p:nvPr/>
        </p:nvSpPr>
        <p:spPr>
          <a:xfrm rot="339350">
            <a:off x="8534910" y="2932847"/>
            <a:ext cx="718397" cy="29454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Pledge</a:t>
            </a:r>
            <a:endParaRPr b="1" sz="700">
              <a:solidFill>
                <a:schemeClr val="lt1"/>
              </a:solidFill>
              <a:latin typeface="Lato"/>
              <a:ea typeface="Lato"/>
              <a:cs typeface="Lato"/>
              <a:sym typeface="Lato"/>
            </a:endParaRPr>
          </a:p>
        </p:txBody>
      </p:sp>
      <p:sp>
        <p:nvSpPr>
          <p:cNvPr id="234" name="Google Shape;234;p23"/>
          <p:cNvSpPr txBox="1"/>
          <p:nvPr/>
        </p:nvSpPr>
        <p:spPr>
          <a:xfrm rot="334786">
            <a:off x="8372748" y="3498158"/>
            <a:ext cx="771355" cy="40323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Rewards Sustainability</a:t>
            </a:r>
            <a:endParaRPr b="1" sz="700">
              <a:solidFill>
                <a:schemeClr val="lt1"/>
              </a:solidFill>
              <a:latin typeface="Lato"/>
              <a:ea typeface="Lato"/>
              <a:cs typeface="Lato"/>
              <a:sym typeface="Lato"/>
            </a:endParaRPr>
          </a:p>
        </p:txBody>
      </p:sp>
      <p:sp>
        <p:nvSpPr>
          <p:cNvPr id="235" name="Google Shape;235;p23"/>
          <p:cNvSpPr txBox="1"/>
          <p:nvPr/>
        </p:nvSpPr>
        <p:spPr>
          <a:xfrm rot="352411">
            <a:off x="8393379" y="4182779"/>
            <a:ext cx="776878" cy="294521"/>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Fairness</a:t>
            </a:r>
            <a:endParaRPr b="1" sz="700">
              <a:solidFill>
                <a:schemeClr val="lt1"/>
              </a:solidFill>
              <a:latin typeface="Lato"/>
              <a:ea typeface="Lato"/>
              <a:cs typeface="Lato"/>
              <a:sym typeface="Lato"/>
            </a:endParaRPr>
          </a:p>
        </p:txBody>
      </p:sp>
      <p:sp>
        <p:nvSpPr>
          <p:cNvPr id="236" name="Google Shape;236;p23"/>
          <p:cNvSpPr txBox="1"/>
          <p:nvPr>
            <p:ph type="ctrTitle"/>
          </p:nvPr>
        </p:nvSpPr>
        <p:spPr>
          <a:xfrm>
            <a:off x="727950" y="354125"/>
            <a:ext cx="7688100" cy="1664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3800"/>
              <a:t>Expiring Delegation Certificates</a:t>
            </a:r>
            <a:endParaRPr sz="3800"/>
          </a:p>
        </p:txBody>
      </p:sp>
      <p:sp>
        <p:nvSpPr>
          <p:cNvPr id="237" name="Google Shape;237;p23"/>
          <p:cNvSpPr txBox="1"/>
          <p:nvPr/>
        </p:nvSpPr>
        <p:spPr>
          <a:xfrm>
            <a:off x="604025" y="1708675"/>
            <a:ext cx="6754200" cy="2455800"/>
          </a:xfrm>
          <a:prstGeom prst="rect">
            <a:avLst/>
          </a:prstGeom>
          <a:noFill/>
          <a:ln>
            <a:noFill/>
          </a:ln>
        </p:spPr>
        <p:txBody>
          <a:bodyPr anchorCtr="0" anchor="t" bIns="91425" lIns="91425" spcFirstLastPara="1" rIns="91425" wrap="square" tIns="91425">
            <a:spAutoFit/>
          </a:bodyPr>
          <a:lstStyle/>
          <a:p>
            <a:pPr indent="-311150" lvl="0" marL="4572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The problem:</a:t>
            </a:r>
            <a:endParaRPr sz="1300">
              <a:solidFill>
                <a:schemeClr val="accent1"/>
              </a:solidFill>
              <a:latin typeface="Lato"/>
              <a:ea typeface="Lato"/>
              <a:cs typeface="Lato"/>
              <a:sym typeface="Lato"/>
            </a:endParaRPr>
          </a:p>
          <a:p>
            <a:pPr indent="-311150" lvl="1" marL="9144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If someone permanently loses access to their keys (e.g. death, lost seed, bugs), that ADA remains delegated but can’t ever be spent again</a:t>
            </a:r>
            <a:endParaRPr sz="1300">
              <a:solidFill>
                <a:schemeClr val="accent1"/>
              </a:solidFill>
              <a:latin typeface="Lato"/>
              <a:ea typeface="Lato"/>
              <a:cs typeface="Lato"/>
              <a:sym typeface="Lato"/>
            </a:endParaRPr>
          </a:p>
          <a:p>
            <a:pPr indent="-311150" lvl="1" marL="9144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Because the funds can’t be moved or redelegated—even if the dRep or SPO acts maliciously—this stake is “stuck”</a:t>
            </a:r>
            <a:endParaRPr sz="1300">
              <a:solidFill>
                <a:schemeClr val="accent1"/>
              </a:solidFill>
              <a:latin typeface="Lato"/>
              <a:ea typeface="Lato"/>
              <a:cs typeface="Lato"/>
              <a:sym typeface="Lato"/>
            </a:endParaRPr>
          </a:p>
          <a:p>
            <a:pPr indent="-311150" lvl="1" marL="9144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This “sticky stake” continues earning rewards (both from the reserve and transaction fees), compounding over time</a:t>
            </a:r>
            <a:endParaRPr sz="1300">
              <a:solidFill>
                <a:schemeClr val="accent1"/>
              </a:solidFill>
              <a:latin typeface="Lato"/>
              <a:ea typeface="Lato"/>
              <a:cs typeface="Lato"/>
              <a:sym typeface="Lato"/>
            </a:endParaRPr>
          </a:p>
          <a:p>
            <a:pPr indent="-311150" lvl="1" marL="9144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It’s nearly impossible to measure exactly how much ADA is lost in this way</a:t>
            </a:r>
            <a:endParaRPr sz="1300">
              <a:solidFill>
                <a:schemeClr val="accent1"/>
              </a:solidFill>
              <a:latin typeface="Lato"/>
              <a:ea typeface="Lato"/>
              <a:cs typeface="Lato"/>
              <a:sym typeface="Lato"/>
            </a:endParaRPr>
          </a:p>
          <a:p>
            <a:pPr indent="-311150" lvl="1" marL="9144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As ADA’s price grows, it becomes more difficult for fresh delegation to outweigh this ever‐accumulating stake</a:t>
            </a:r>
            <a:endParaRPr sz="1300">
              <a:solidFill>
                <a:schemeClr val="accent1"/>
              </a:solidFill>
              <a:latin typeface="Lato"/>
              <a:ea typeface="Lato"/>
              <a:cs typeface="Lato"/>
              <a:sym typeface="Lato"/>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24"/>
          <p:cNvSpPr txBox="1"/>
          <p:nvPr/>
        </p:nvSpPr>
        <p:spPr>
          <a:xfrm>
            <a:off x="3208325" y="1869700"/>
            <a:ext cx="4190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243" name="Google Shape;243;p24"/>
          <p:cNvSpPr/>
          <p:nvPr/>
        </p:nvSpPr>
        <p:spPr>
          <a:xfrm rot="5400000">
            <a:off x="8607892" y="1488181"/>
            <a:ext cx="315600" cy="756600"/>
          </a:xfrm>
          <a:prstGeom prst="parallelogram">
            <a:avLst>
              <a:gd fmla="val 25000" name="adj"/>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44" name="Google Shape;244;p24"/>
          <p:cNvSpPr/>
          <p:nvPr/>
        </p:nvSpPr>
        <p:spPr>
          <a:xfrm rot="5400000">
            <a:off x="8607892" y="2111427"/>
            <a:ext cx="315600" cy="756600"/>
          </a:xfrm>
          <a:prstGeom prst="parallelogram">
            <a:avLst>
              <a:gd fmla="val 25000" name="adj"/>
            </a:avLst>
          </a:prstGeom>
          <a:solidFill>
            <a:schemeClr val="accen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45" name="Google Shape;245;p24"/>
          <p:cNvSpPr/>
          <p:nvPr/>
        </p:nvSpPr>
        <p:spPr>
          <a:xfrm rot="5400000">
            <a:off x="8607892" y="2692099"/>
            <a:ext cx="315600" cy="756600"/>
          </a:xfrm>
          <a:prstGeom prst="parallelogram">
            <a:avLst>
              <a:gd fmla="val 25000" name="adj"/>
            </a:avLst>
          </a:prstGeom>
          <a:solidFill>
            <a:srgbClr val="FD5533">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46" name="Google Shape;246;p24"/>
          <p:cNvSpPr/>
          <p:nvPr/>
        </p:nvSpPr>
        <p:spPr>
          <a:xfrm rot="5400000">
            <a:off x="8607892" y="3321470"/>
            <a:ext cx="315600" cy="756600"/>
          </a:xfrm>
          <a:prstGeom prst="parallelogram">
            <a:avLst>
              <a:gd fmla="val 25000" name="adj"/>
            </a:avLst>
          </a:prstGeom>
          <a:solidFill>
            <a:srgbClr val="F8908F">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47" name="Google Shape;247;p24"/>
          <p:cNvSpPr/>
          <p:nvPr/>
        </p:nvSpPr>
        <p:spPr>
          <a:xfrm rot="5400000">
            <a:off x="8607892" y="3951742"/>
            <a:ext cx="315600" cy="756600"/>
          </a:xfrm>
          <a:prstGeom prst="parallelogram">
            <a:avLst>
              <a:gd fmla="val 25000" name="adj"/>
            </a:avLst>
          </a:prstGeom>
          <a:solidFill>
            <a:schemeClr val="accent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48" name="Google Shape;248;p24"/>
          <p:cNvSpPr txBox="1"/>
          <p:nvPr/>
        </p:nvSpPr>
        <p:spPr>
          <a:xfrm rot="325041">
            <a:off x="8348041" y="1716334"/>
            <a:ext cx="921516" cy="29458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Decentralization</a:t>
            </a:r>
            <a:endParaRPr b="1" sz="700">
              <a:solidFill>
                <a:schemeClr val="lt1"/>
              </a:solidFill>
              <a:latin typeface="Lato"/>
              <a:ea typeface="Lato"/>
              <a:cs typeface="Lato"/>
              <a:sym typeface="Lato"/>
            </a:endParaRPr>
          </a:p>
        </p:txBody>
      </p:sp>
      <p:sp>
        <p:nvSpPr>
          <p:cNvPr id="249" name="Google Shape;249;p24"/>
          <p:cNvSpPr txBox="1"/>
          <p:nvPr/>
        </p:nvSpPr>
        <p:spPr>
          <a:xfrm rot="370045">
            <a:off x="8432931" y="2351073"/>
            <a:ext cx="834932" cy="294568"/>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Sticky Stake</a:t>
            </a:r>
            <a:endParaRPr b="1" sz="700">
              <a:solidFill>
                <a:schemeClr val="lt1"/>
              </a:solidFill>
              <a:latin typeface="Lato"/>
              <a:ea typeface="Lato"/>
              <a:cs typeface="Lato"/>
              <a:sym typeface="Lato"/>
            </a:endParaRPr>
          </a:p>
        </p:txBody>
      </p:sp>
      <p:sp>
        <p:nvSpPr>
          <p:cNvPr id="250" name="Google Shape;250;p24"/>
          <p:cNvSpPr txBox="1"/>
          <p:nvPr/>
        </p:nvSpPr>
        <p:spPr>
          <a:xfrm rot="339350">
            <a:off x="8534910" y="2932847"/>
            <a:ext cx="718397" cy="29454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Pledge</a:t>
            </a:r>
            <a:endParaRPr b="1" sz="700">
              <a:solidFill>
                <a:schemeClr val="lt1"/>
              </a:solidFill>
              <a:latin typeface="Lato"/>
              <a:ea typeface="Lato"/>
              <a:cs typeface="Lato"/>
              <a:sym typeface="Lato"/>
            </a:endParaRPr>
          </a:p>
        </p:txBody>
      </p:sp>
      <p:sp>
        <p:nvSpPr>
          <p:cNvPr id="251" name="Google Shape;251;p24"/>
          <p:cNvSpPr txBox="1"/>
          <p:nvPr/>
        </p:nvSpPr>
        <p:spPr>
          <a:xfrm rot="334786">
            <a:off x="8372748" y="3498158"/>
            <a:ext cx="771355" cy="40323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Rewards Sustainability</a:t>
            </a:r>
            <a:endParaRPr b="1" sz="700">
              <a:solidFill>
                <a:schemeClr val="lt1"/>
              </a:solidFill>
              <a:latin typeface="Lato"/>
              <a:ea typeface="Lato"/>
              <a:cs typeface="Lato"/>
              <a:sym typeface="Lato"/>
            </a:endParaRPr>
          </a:p>
        </p:txBody>
      </p:sp>
      <p:sp>
        <p:nvSpPr>
          <p:cNvPr id="252" name="Google Shape;252;p24"/>
          <p:cNvSpPr txBox="1"/>
          <p:nvPr/>
        </p:nvSpPr>
        <p:spPr>
          <a:xfrm rot="352411">
            <a:off x="8393379" y="4182779"/>
            <a:ext cx="776878" cy="294521"/>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Fairness</a:t>
            </a:r>
            <a:endParaRPr b="1" sz="700">
              <a:solidFill>
                <a:schemeClr val="lt1"/>
              </a:solidFill>
              <a:latin typeface="Lato"/>
              <a:ea typeface="Lato"/>
              <a:cs typeface="Lato"/>
              <a:sym typeface="Lato"/>
            </a:endParaRPr>
          </a:p>
        </p:txBody>
      </p:sp>
      <p:sp>
        <p:nvSpPr>
          <p:cNvPr id="253" name="Google Shape;253;p24"/>
          <p:cNvSpPr txBox="1"/>
          <p:nvPr>
            <p:ph type="ctrTitle"/>
          </p:nvPr>
        </p:nvSpPr>
        <p:spPr>
          <a:xfrm>
            <a:off x="727950" y="354125"/>
            <a:ext cx="7688100" cy="1664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3800"/>
              <a:t>Expiring Delegation Certificates</a:t>
            </a:r>
            <a:endParaRPr sz="3800"/>
          </a:p>
        </p:txBody>
      </p:sp>
      <p:sp>
        <p:nvSpPr>
          <p:cNvPr id="254" name="Google Shape;254;p24"/>
          <p:cNvSpPr txBox="1"/>
          <p:nvPr/>
        </p:nvSpPr>
        <p:spPr>
          <a:xfrm>
            <a:off x="604025" y="1708675"/>
            <a:ext cx="6754200" cy="2225700"/>
          </a:xfrm>
          <a:prstGeom prst="rect">
            <a:avLst/>
          </a:prstGeom>
          <a:noFill/>
          <a:ln>
            <a:noFill/>
          </a:ln>
        </p:spPr>
        <p:txBody>
          <a:bodyPr anchorCtr="0" anchor="t" bIns="91425" lIns="91425" spcFirstLastPara="1" rIns="91425" wrap="square" tIns="91425">
            <a:spAutoFit/>
          </a:bodyPr>
          <a:lstStyle/>
          <a:p>
            <a:pPr indent="-311150" lvl="0" marL="4572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How urgent is this issue?</a:t>
            </a:r>
            <a:endParaRPr sz="1300">
              <a:solidFill>
                <a:schemeClr val="accent1"/>
              </a:solidFill>
              <a:latin typeface="Lato"/>
              <a:ea typeface="Lato"/>
              <a:cs typeface="Lato"/>
              <a:sym typeface="Lato"/>
            </a:endParaRPr>
          </a:p>
          <a:p>
            <a:pPr indent="-311150" lvl="1" marL="9144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Let’s assume that 2% of circulating ADA is forever lost each year</a:t>
            </a:r>
            <a:endParaRPr sz="1300">
              <a:solidFill>
                <a:schemeClr val="accent1"/>
              </a:solidFill>
              <a:latin typeface="Lato"/>
              <a:ea typeface="Lato"/>
              <a:cs typeface="Lato"/>
              <a:sym typeface="Lato"/>
            </a:endParaRPr>
          </a:p>
          <a:p>
            <a:pPr indent="-311150" lvl="2" marL="13716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This lost ADA remains delegated, accumulating 3% rewards annually</a:t>
            </a:r>
            <a:endParaRPr sz="1300">
              <a:solidFill>
                <a:schemeClr val="accent1"/>
              </a:solidFill>
              <a:latin typeface="Lato"/>
              <a:ea typeface="Lato"/>
              <a:cs typeface="Lato"/>
              <a:sym typeface="Lato"/>
            </a:endParaRPr>
          </a:p>
          <a:p>
            <a:pPr indent="-311150" lvl="2" marL="13716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After 25 years, ~48.5% of ADA could be lost forever</a:t>
            </a:r>
            <a:endParaRPr sz="1300">
              <a:solidFill>
                <a:schemeClr val="accent1"/>
              </a:solidFill>
              <a:latin typeface="Lato"/>
              <a:ea typeface="Lato"/>
              <a:cs typeface="Lato"/>
              <a:sym typeface="Lato"/>
            </a:endParaRPr>
          </a:p>
          <a:p>
            <a:pPr indent="-311150" lvl="3" marL="18288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With $10 ADA, that’s $</a:t>
            </a:r>
            <a:r>
              <a:rPr lang="en" sz="1300">
                <a:solidFill>
                  <a:schemeClr val="accent1"/>
                </a:solidFill>
                <a:latin typeface="Lato"/>
                <a:ea typeface="Lato"/>
                <a:cs typeface="Lato"/>
                <a:sym typeface="Lato"/>
              </a:rPr>
              <a:t>21.825 </a:t>
            </a:r>
            <a:r>
              <a:rPr lang="en" sz="1300">
                <a:solidFill>
                  <a:schemeClr val="accent1"/>
                </a:solidFill>
                <a:latin typeface="Lato"/>
                <a:ea typeface="Lato"/>
                <a:cs typeface="Lato"/>
                <a:sym typeface="Lato"/>
              </a:rPr>
              <a:t>billion dollars!</a:t>
            </a:r>
            <a:endParaRPr sz="1300">
              <a:solidFill>
                <a:schemeClr val="accent1"/>
              </a:solidFill>
              <a:latin typeface="Lato"/>
              <a:ea typeface="Lato"/>
              <a:cs typeface="Lato"/>
              <a:sym typeface="Lato"/>
            </a:endParaRPr>
          </a:p>
          <a:p>
            <a:pPr indent="-311150" lvl="2" marL="13716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After 50 years, ~97% of ADA could be lost forever</a:t>
            </a:r>
            <a:endParaRPr sz="1300">
              <a:solidFill>
                <a:schemeClr val="accent1"/>
              </a:solidFill>
              <a:latin typeface="Lato"/>
              <a:ea typeface="Lato"/>
              <a:cs typeface="Lato"/>
              <a:sym typeface="Lato"/>
            </a:endParaRPr>
          </a:p>
          <a:p>
            <a:pPr indent="-311150" lvl="3" marL="18288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With</a:t>
            </a:r>
            <a:r>
              <a:rPr lang="en" sz="1300">
                <a:solidFill>
                  <a:schemeClr val="accent1"/>
                </a:solidFill>
                <a:latin typeface="Lato"/>
                <a:ea typeface="Lato"/>
                <a:cs typeface="Lato"/>
                <a:sym typeface="Lato"/>
              </a:rPr>
              <a:t> $10 ADA, this would be $43.65 billion dollars!</a:t>
            </a:r>
            <a:endParaRPr sz="1300">
              <a:solidFill>
                <a:schemeClr val="accent1"/>
              </a:solidFill>
              <a:latin typeface="Lato"/>
              <a:ea typeface="Lato"/>
              <a:cs typeface="Lato"/>
              <a:sym typeface="Lato"/>
            </a:endParaRPr>
          </a:p>
          <a:p>
            <a:pPr indent="-311150" lvl="2" marL="13716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Additionally, the growing portion of lost ADA could centralize influence in certain stake pools or dReps that wield it as stake/voting power</a:t>
            </a:r>
            <a:endParaRPr sz="1300">
              <a:solidFill>
                <a:schemeClr val="accent1"/>
              </a:solidFill>
              <a:latin typeface="Lato"/>
              <a:ea typeface="Lato"/>
              <a:cs typeface="Lato"/>
              <a:sym typeface="Lato"/>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p25"/>
          <p:cNvSpPr txBox="1"/>
          <p:nvPr/>
        </p:nvSpPr>
        <p:spPr>
          <a:xfrm>
            <a:off x="3208325" y="1869700"/>
            <a:ext cx="4190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260" name="Google Shape;260;p25"/>
          <p:cNvSpPr/>
          <p:nvPr/>
        </p:nvSpPr>
        <p:spPr>
          <a:xfrm rot="5400000">
            <a:off x="8607892" y="1488181"/>
            <a:ext cx="315600" cy="756600"/>
          </a:xfrm>
          <a:prstGeom prst="parallelogram">
            <a:avLst>
              <a:gd fmla="val 25000" name="adj"/>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61" name="Google Shape;261;p25"/>
          <p:cNvSpPr/>
          <p:nvPr/>
        </p:nvSpPr>
        <p:spPr>
          <a:xfrm rot="5400000">
            <a:off x="8607892" y="2111427"/>
            <a:ext cx="315600" cy="756600"/>
          </a:xfrm>
          <a:prstGeom prst="parallelogram">
            <a:avLst>
              <a:gd fmla="val 25000" name="adj"/>
            </a:avLst>
          </a:prstGeom>
          <a:solidFill>
            <a:schemeClr val="accen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62" name="Google Shape;262;p25"/>
          <p:cNvSpPr/>
          <p:nvPr/>
        </p:nvSpPr>
        <p:spPr>
          <a:xfrm rot="5400000">
            <a:off x="8607892" y="2692099"/>
            <a:ext cx="315600" cy="756600"/>
          </a:xfrm>
          <a:prstGeom prst="parallelogram">
            <a:avLst>
              <a:gd fmla="val 25000" name="adj"/>
            </a:avLst>
          </a:prstGeom>
          <a:solidFill>
            <a:srgbClr val="FD5533">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63" name="Google Shape;263;p25"/>
          <p:cNvSpPr/>
          <p:nvPr/>
        </p:nvSpPr>
        <p:spPr>
          <a:xfrm rot="5400000">
            <a:off x="8607892" y="3321470"/>
            <a:ext cx="315600" cy="756600"/>
          </a:xfrm>
          <a:prstGeom prst="parallelogram">
            <a:avLst>
              <a:gd fmla="val 25000" name="adj"/>
            </a:avLst>
          </a:prstGeom>
          <a:solidFill>
            <a:srgbClr val="F8908F">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64" name="Google Shape;264;p25"/>
          <p:cNvSpPr/>
          <p:nvPr/>
        </p:nvSpPr>
        <p:spPr>
          <a:xfrm rot="5400000">
            <a:off x="8607892" y="3951742"/>
            <a:ext cx="315600" cy="756600"/>
          </a:xfrm>
          <a:prstGeom prst="parallelogram">
            <a:avLst>
              <a:gd fmla="val 25000" name="adj"/>
            </a:avLst>
          </a:prstGeom>
          <a:solidFill>
            <a:schemeClr val="accent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65" name="Google Shape;265;p25"/>
          <p:cNvSpPr txBox="1"/>
          <p:nvPr/>
        </p:nvSpPr>
        <p:spPr>
          <a:xfrm rot="325041">
            <a:off x="8348041" y="1716334"/>
            <a:ext cx="921516" cy="29458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Decentralization</a:t>
            </a:r>
            <a:endParaRPr b="1" sz="700">
              <a:solidFill>
                <a:schemeClr val="lt1"/>
              </a:solidFill>
              <a:latin typeface="Lato"/>
              <a:ea typeface="Lato"/>
              <a:cs typeface="Lato"/>
              <a:sym typeface="Lato"/>
            </a:endParaRPr>
          </a:p>
        </p:txBody>
      </p:sp>
      <p:sp>
        <p:nvSpPr>
          <p:cNvPr id="266" name="Google Shape;266;p25"/>
          <p:cNvSpPr txBox="1"/>
          <p:nvPr/>
        </p:nvSpPr>
        <p:spPr>
          <a:xfrm rot="370045">
            <a:off x="8432931" y="2351073"/>
            <a:ext cx="834932" cy="294568"/>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Sticky Stake</a:t>
            </a:r>
            <a:endParaRPr b="1" sz="700">
              <a:solidFill>
                <a:schemeClr val="lt1"/>
              </a:solidFill>
              <a:latin typeface="Lato"/>
              <a:ea typeface="Lato"/>
              <a:cs typeface="Lato"/>
              <a:sym typeface="Lato"/>
            </a:endParaRPr>
          </a:p>
        </p:txBody>
      </p:sp>
      <p:sp>
        <p:nvSpPr>
          <p:cNvPr id="267" name="Google Shape;267;p25"/>
          <p:cNvSpPr txBox="1"/>
          <p:nvPr/>
        </p:nvSpPr>
        <p:spPr>
          <a:xfrm rot="339350">
            <a:off x="8534910" y="2932847"/>
            <a:ext cx="718397" cy="29454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Pledge</a:t>
            </a:r>
            <a:endParaRPr b="1" sz="700">
              <a:solidFill>
                <a:schemeClr val="lt1"/>
              </a:solidFill>
              <a:latin typeface="Lato"/>
              <a:ea typeface="Lato"/>
              <a:cs typeface="Lato"/>
              <a:sym typeface="Lato"/>
            </a:endParaRPr>
          </a:p>
        </p:txBody>
      </p:sp>
      <p:sp>
        <p:nvSpPr>
          <p:cNvPr id="268" name="Google Shape;268;p25"/>
          <p:cNvSpPr txBox="1"/>
          <p:nvPr/>
        </p:nvSpPr>
        <p:spPr>
          <a:xfrm rot="334786">
            <a:off x="8372748" y="3498158"/>
            <a:ext cx="771355" cy="40323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Rewards Sustainability</a:t>
            </a:r>
            <a:endParaRPr b="1" sz="700">
              <a:solidFill>
                <a:schemeClr val="lt1"/>
              </a:solidFill>
              <a:latin typeface="Lato"/>
              <a:ea typeface="Lato"/>
              <a:cs typeface="Lato"/>
              <a:sym typeface="Lato"/>
            </a:endParaRPr>
          </a:p>
        </p:txBody>
      </p:sp>
      <p:sp>
        <p:nvSpPr>
          <p:cNvPr id="269" name="Google Shape;269;p25"/>
          <p:cNvSpPr txBox="1"/>
          <p:nvPr/>
        </p:nvSpPr>
        <p:spPr>
          <a:xfrm rot="352411">
            <a:off x="8393379" y="4182779"/>
            <a:ext cx="776878" cy="294521"/>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Fairness</a:t>
            </a:r>
            <a:endParaRPr b="1" sz="700">
              <a:solidFill>
                <a:schemeClr val="lt1"/>
              </a:solidFill>
              <a:latin typeface="Lato"/>
              <a:ea typeface="Lato"/>
              <a:cs typeface="Lato"/>
              <a:sym typeface="Lato"/>
            </a:endParaRPr>
          </a:p>
        </p:txBody>
      </p:sp>
      <p:sp>
        <p:nvSpPr>
          <p:cNvPr id="270" name="Google Shape;270;p25"/>
          <p:cNvSpPr txBox="1"/>
          <p:nvPr>
            <p:ph type="ctrTitle"/>
          </p:nvPr>
        </p:nvSpPr>
        <p:spPr>
          <a:xfrm>
            <a:off x="727950" y="354125"/>
            <a:ext cx="7688100" cy="1664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3800"/>
              <a:t>Expiring Delegation Certificates</a:t>
            </a:r>
            <a:endParaRPr sz="3800"/>
          </a:p>
        </p:txBody>
      </p:sp>
      <p:sp>
        <p:nvSpPr>
          <p:cNvPr id="271" name="Google Shape;271;p25"/>
          <p:cNvSpPr txBox="1"/>
          <p:nvPr/>
        </p:nvSpPr>
        <p:spPr>
          <a:xfrm>
            <a:off x="604025" y="1708675"/>
            <a:ext cx="6754200" cy="2225700"/>
          </a:xfrm>
          <a:prstGeom prst="rect">
            <a:avLst/>
          </a:prstGeom>
          <a:noFill/>
          <a:ln>
            <a:noFill/>
          </a:ln>
        </p:spPr>
        <p:txBody>
          <a:bodyPr anchorCtr="0" anchor="t" bIns="91425" lIns="91425" spcFirstLastPara="1" rIns="91425" wrap="square" tIns="91425">
            <a:spAutoFit/>
          </a:bodyPr>
          <a:lstStyle/>
          <a:p>
            <a:pPr indent="-311150" lvl="0" marL="4572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Proposed solution</a:t>
            </a:r>
            <a:r>
              <a:rPr lang="en" sz="1300">
                <a:solidFill>
                  <a:schemeClr val="accent1"/>
                </a:solidFill>
                <a:latin typeface="Lato"/>
                <a:ea typeface="Lato"/>
                <a:cs typeface="Lato"/>
                <a:sym typeface="Lato"/>
              </a:rPr>
              <a:t>:</a:t>
            </a:r>
            <a:endParaRPr sz="1300">
              <a:solidFill>
                <a:schemeClr val="accent1"/>
              </a:solidFill>
              <a:latin typeface="Lato"/>
              <a:ea typeface="Lato"/>
              <a:cs typeface="Lato"/>
              <a:sym typeface="Lato"/>
            </a:endParaRPr>
          </a:p>
          <a:p>
            <a:pPr indent="-311150" lvl="1" marL="9144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Add an </a:t>
            </a:r>
            <a:r>
              <a:rPr lang="en" sz="1300">
                <a:solidFill>
                  <a:schemeClr val="accent1"/>
                </a:solidFill>
                <a:latin typeface="Lato"/>
                <a:ea typeface="Lato"/>
                <a:cs typeface="Lato"/>
                <a:sym typeface="Lato"/>
              </a:rPr>
              <a:t>“expiration epoch” to e</a:t>
            </a:r>
            <a:r>
              <a:rPr lang="en" sz="1300">
                <a:solidFill>
                  <a:schemeClr val="accent1"/>
                </a:solidFill>
                <a:latin typeface="Lato"/>
                <a:ea typeface="Lato"/>
                <a:cs typeface="Lato"/>
                <a:sym typeface="Lato"/>
              </a:rPr>
              <a:t>very delegation certificate that is </a:t>
            </a:r>
            <a:r>
              <a:rPr lang="en" sz="1300">
                <a:solidFill>
                  <a:schemeClr val="accent1"/>
                </a:solidFill>
                <a:latin typeface="Lato"/>
                <a:ea typeface="Lato"/>
                <a:cs typeface="Lato"/>
                <a:sym typeface="Lato"/>
              </a:rPr>
              <a:t>adjustable via protocol parameter</a:t>
            </a:r>
            <a:endParaRPr sz="1300">
              <a:solidFill>
                <a:schemeClr val="accent1"/>
              </a:solidFill>
              <a:latin typeface="Lato"/>
              <a:ea typeface="Lato"/>
              <a:cs typeface="Lato"/>
              <a:sym typeface="Lato"/>
            </a:endParaRPr>
          </a:p>
          <a:p>
            <a:pPr indent="-311150" lvl="1" marL="9144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Set initial expirations long (e.g. 5–10 years) so existing “permanent” delegations gradually expire</a:t>
            </a:r>
            <a:endParaRPr sz="1300">
              <a:solidFill>
                <a:schemeClr val="accent1"/>
              </a:solidFill>
              <a:latin typeface="Lato"/>
              <a:ea typeface="Lato"/>
              <a:cs typeface="Lato"/>
              <a:sym typeface="Lato"/>
            </a:endParaRPr>
          </a:p>
          <a:p>
            <a:pPr indent="-311150" lvl="1" marL="9144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If a user doesn’t renew before expiry, their wallet automatically becomes undelegated</a:t>
            </a:r>
            <a:endParaRPr sz="1300">
              <a:solidFill>
                <a:schemeClr val="accent1"/>
              </a:solidFill>
              <a:latin typeface="Lato"/>
              <a:ea typeface="Lato"/>
              <a:cs typeface="Lato"/>
              <a:sym typeface="Lato"/>
            </a:endParaRPr>
          </a:p>
          <a:p>
            <a:pPr indent="-311150" lvl="1" marL="9144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Wallets can provide simple reminders or bundle renewal with a normal transaction for a smooth UX</a:t>
            </a:r>
            <a:endParaRPr sz="1300">
              <a:solidFill>
                <a:schemeClr val="accent1"/>
              </a:solidFill>
              <a:latin typeface="Lato"/>
              <a:ea typeface="Lato"/>
              <a:cs typeface="Lato"/>
              <a:sym typeface="Lato"/>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sp>
        <p:nvSpPr>
          <p:cNvPr id="276" name="Google Shape;276;p26"/>
          <p:cNvSpPr txBox="1"/>
          <p:nvPr/>
        </p:nvSpPr>
        <p:spPr>
          <a:xfrm>
            <a:off x="3208325" y="1869700"/>
            <a:ext cx="4190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277" name="Google Shape;277;p26"/>
          <p:cNvSpPr/>
          <p:nvPr/>
        </p:nvSpPr>
        <p:spPr>
          <a:xfrm rot="5400000">
            <a:off x="8607892" y="1488181"/>
            <a:ext cx="315600" cy="756600"/>
          </a:xfrm>
          <a:prstGeom prst="parallelogram">
            <a:avLst>
              <a:gd fmla="val 25000" name="adj"/>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78" name="Google Shape;278;p26"/>
          <p:cNvSpPr/>
          <p:nvPr/>
        </p:nvSpPr>
        <p:spPr>
          <a:xfrm rot="5400000">
            <a:off x="8607892" y="2111427"/>
            <a:ext cx="315600" cy="756600"/>
          </a:xfrm>
          <a:prstGeom prst="parallelogram">
            <a:avLst>
              <a:gd fmla="val 25000" name="adj"/>
            </a:avLst>
          </a:prstGeom>
          <a:solidFill>
            <a:srgbClr val="6AA4C8">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79" name="Google Shape;279;p26"/>
          <p:cNvSpPr/>
          <p:nvPr/>
        </p:nvSpPr>
        <p:spPr>
          <a:xfrm rot="5400000">
            <a:off x="8607892" y="2692099"/>
            <a:ext cx="315600" cy="756600"/>
          </a:xfrm>
          <a:prstGeom prst="parallelogram">
            <a:avLst>
              <a:gd fmla="val 25000" name="adj"/>
            </a:avLst>
          </a:prstGeom>
          <a:solidFill>
            <a:schemeClr val="accent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80" name="Google Shape;280;p26"/>
          <p:cNvSpPr/>
          <p:nvPr/>
        </p:nvSpPr>
        <p:spPr>
          <a:xfrm rot="5400000">
            <a:off x="8607892" y="3321470"/>
            <a:ext cx="315600" cy="756600"/>
          </a:xfrm>
          <a:prstGeom prst="parallelogram">
            <a:avLst>
              <a:gd fmla="val 25000" name="adj"/>
            </a:avLst>
          </a:prstGeom>
          <a:solidFill>
            <a:srgbClr val="F8908F">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81" name="Google Shape;281;p26"/>
          <p:cNvSpPr/>
          <p:nvPr/>
        </p:nvSpPr>
        <p:spPr>
          <a:xfrm rot="5400000">
            <a:off x="8607892" y="3951742"/>
            <a:ext cx="315600" cy="756600"/>
          </a:xfrm>
          <a:prstGeom prst="parallelogram">
            <a:avLst>
              <a:gd fmla="val 25000" name="adj"/>
            </a:avLst>
          </a:prstGeom>
          <a:solidFill>
            <a:schemeClr val="accent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82" name="Google Shape;282;p26"/>
          <p:cNvSpPr txBox="1"/>
          <p:nvPr/>
        </p:nvSpPr>
        <p:spPr>
          <a:xfrm rot="325041">
            <a:off x="8348041" y="1716334"/>
            <a:ext cx="921516" cy="29458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Decentralization</a:t>
            </a:r>
            <a:endParaRPr b="1" sz="700">
              <a:solidFill>
                <a:schemeClr val="lt1"/>
              </a:solidFill>
              <a:latin typeface="Lato"/>
              <a:ea typeface="Lato"/>
              <a:cs typeface="Lato"/>
              <a:sym typeface="Lato"/>
            </a:endParaRPr>
          </a:p>
        </p:txBody>
      </p:sp>
      <p:sp>
        <p:nvSpPr>
          <p:cNvPr id="283" name="Google Shape;283;p26"/>
          <p:cNvSpPr txBox="1"/>
          <p:nvPr/>
        </p:nvSpPr>
        <p:spPr>
          <a:xfrm rot="370045">
            <a:off x="8432931" y="2351073"/>
            <a:ext cx="834932" cy="294568"/>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Sticky Stake</a:t>
            </a:r>
            <a:endParaRPr b="1" sz="700">
              <a:solidFill>
                <a:schemeClr val="lt1"/>
              </a:solidFill>
              <a:latin typeface="Lato"/>
              <a:ea typeface="Lato"/>
              <a:cs typeface="Lato"/>
              <a:sym typeface="Lato"/>
            </a:endParaRPr>
          </a:p>
        </p:txBody>
      </p:sp>
      <p:sp>
        <p:nvSpPr>
          <p:cNvPr id="284" name="Google Shape;284;p26"/>
          <p:cNvSpPr txBox="1"/>
          <p:nvPr/>
        </p:nvSpPr>
        <p:spPr>
          <a:xfrm rot="339350">
            <a:off x="8534910" y="2932847"/>
            <a:ext cx="718397" cy="29454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Pledge</a:t>
            </a:r>
            <a:endParaRPr b="1" sz="700">
              <a:solidFill>
                <a:schemeClr val="lt1"/>
              </a:solidFill>
              <a:latin typeface="Lato"/>
              <a:ea typeface="Lato"/>
              <a:cs typeface="Lato"/>
              <a:sym typeface="Lato"/>
            </a:endParaRPr>
          </a:p>
        </p:txBody>
      </p:sp>
      <p:sp>
        <p:nvSpPr>
          <p:cNvPr id="285" name="Google Shape;285;p26"/>
          <p:cNvSpPr txBox="1"/>
          <p:nvPr/>
        </p:nvSpPr>
        <p:spPr>
          <a:xfrm rot="334786">
            <a:off x="8372748" y="3498158"/>
            <a:ext cx="771355" cy="40323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Rewards Sustainability</a:t>
            </a:r>
            <a:endParaRPr b="1" sz="700">
              <a:solidFill>
                <a:schemeClr val="lt1"/>
              </a:solidFill>
              <a:latin typeface="Lato"/>
              <a:ea typeface="Lato"/>
              <a:cs typeface="Lato"/>
              <a:sym typeface="Lato"/>
            </a:endParaRPr>
          </a:p>
        </p:txBody>
      </p:sp>
      <p:sp>
        <p:nvSpPr>
          <p:cNvPr id="286" name="Google Shape;286;p26"/>
          <p:cNvSpPr txBox="1"/>
          <p:nvPr/>
        </p:nvSpPr>
        <p:spPr>
          <a:xfrm rot="352411">
            <a:off x="8393379" y="4182779"/>
            <a:ext cx="776878" cy="294521"/>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Fairness</a:t>
            </a:r>
            <a:endParaRPr b="1" sz="700">
              <a:solidFill>
                <a:schemeClr val="lt1"/>
              </a:solidFill>
              <a:latin typeface="Lato"/>
              <a:ea typeface="Lato"/>
              <a:cs typeface="Lato"/>
              <a:sym typeface="Lato"/>
            </a:endParaRPr>
          </a:p>
        </p:txBody>
      </p:sp>
      <p:sp>
        <p:nvSpPr>
          <p:cNvPr id="287" name="Google Shape;287;p26"/>
          <p:cNvSpPr txBox="1"/>
          <p:nvPr>
            <p:ph type="ctrTitle"/>
          </p:nvPr>
        </p:nvSpPr>
        <p:spPr>
          <a:xfrm>
            <a:off x="727950" y="354125"/>
            <a:ext cx="7688100" cy="1664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4000"/>
              <a:t>Pledge Leverage</a:t>
            </a:r>
            <a:endParaRPr sz="4000"/>
          </a:p>
        </p:txBody>
      </p:sp>
      <p:sp>
        <p:nvSpPr>
          <p:cNvPr id="288" name="Google Shape;288;p26"/>
          <p:cNvSpPr txBox="1"/>
          <p:nvPr/>
        </p:nvSpPr>
        <p:spPr>
          <a:xfrm>
            <a:off x="589500" y="1371150"/>
            <a:ext cx="7561200" cy="3376200"/>
          </a:xfrm>
          <a:prstGeom prst="rect">
            <a:avLst/>
          </a:prstGeom>
          <a:noFill/>
          <a:ln>
            <a:noFill/>
          </a:ln>
        </p:spPr>
        <p:txBody>
          <a:bodyPr anchorCtr="0" anchor="t" bIns="91425" lIns="91425" spcFirstLastPara="1" rIns="91425" wrap="square" tIns="91425">
            <a:spAutoFit/>
          </a:bodyPr>
          <a:lstStyle/>
          <a:p>
            <a:pPr indent="-311150" lvl="0" marL="4572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The problem:</a:t>
            </a:r>
            <a:endParaRPr sz="1300">
              <a:solidFill>
                <a:schemeClr val="accent1"/>
              </a:solidFill>
              <a:latin typeface="Lato"/>
              <a:ea typeface="Lato"/>
              <a:cs typeface="Lato"/>
              <a:sym typeface="Lato"/>
            </a:endParaRPr>
          </a:p>
          <a:p>
            <a:pPr indent="-311150" lvl="1" marL="9144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k parameter</a:t>
            </a:r>
            <a:endParaRPr sz="1300">
              <a:solidFill>
                <a:schemeClr val="accent1"/>
              </a:solidFill>
              <a:latin typeface="Lato"/>
              <a:ea typeface="Lato"/>
              <a:cs typeface="Lato"/>
              <a:sym typeface="Lato"/>
            </a:endParaRPr>
          </a:p>
          <a:p>
            <a:pPr indent="-311150" lvl="2" marL="13716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k was meant to encourage k equally sized pools, but this hasn’t materialized</a:t>
            </a:r>
            <a:endParaRPr sz="1300">
              <a:solidFill>
                <a:schemeClr val="accent1"/>
              </a:solidFill>
              <a:latin typeface="Lato"/>
              <a:ea typeface="Lato"/>
              <a:cs typeface="Lato"/>
              <a:sym typeface="Lato"/>
            </a:endParaRPr>
          </a:p>
          <a:p>
            <a:pPr indent="-311150" lvl="2" marL="13716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SPOs regularly split into many different pools, bypassing the intent behind k</a:t>
            </a:r>
            <a:endParaRPr sz="1300">
              <a:solidFill>
                <a:schemeClr val="accent1"/>
              </a:solidFill>
              <a:latin typeface="Lato"/>
              <a:ea typeface="Lato"/>
              <a:cs typeface="Lato"/>
              <a:sym typeface="Lato"/>
            </a:endParaRPr>
          </a:p>
          <a:p>
            <a:pPr indent="-311150" lvl="2" marL="13716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Instead of converging on k pools of roughly equal size, we see a few large operators dominating</a:t>
            </a:r>
            <a:endParaRPr sz="1300">
              <a:solidFill>
                <a:schemeClr val="accent1"/>
              </a:solidFill>
              <a:latin typeface="Lato"/>
              <a:ea typeface="Lato"/>
              <a:cs typeface="Lato"/>
              <a:sym typeface="Lato"/>
            </a:endParaRPr>
          </a:p>
          <a:p>
            <a:pPr indent="-311150" lvl="2" marL="13716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The design assumed each entity would run only one pool and there is an argument to be made that running more than that constitutes a Sybil attack</a:t>
            </a:r>
            <a:endParaRPr sz="1300">
              <a:solidFill>
                <a:schemeClr val="accent1"/>
              </a:solidFill>
              <a:latin typeface="Lato"/>
              <a:ea typeface="Lato"/>
              <a:cs typeface="Lato"/>
              <a:sym typeface="Lato"/>
            </a:endParaRPr>
          </a:p>
          <a:p>
            <a:pPr indent="-311150" lvl="1" marL="9144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a0 parameter</a:t>
            </a:r>
            <a:endParaRPr sz="1300">
              <a:solidFill>
                <a:schemeClr val="accent1"/>
              </a:solidFill>
              <a:latin typeface="Lato"/>
              <a:ea typeface="Lato"/>
              <a:cs typeface="Lato"/>
              <a:sym typeface="Lato"/>
            </a:endParaRPr>
          </a:p>
          <a:p>
            <a:pPr indent="-311150" lvl="2" marL="13716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Pledge has had a relatively insignificant effect on rewards earned with the exception of pools very close to the saturation limit, undermining its importance</a:t>
            </a:r>
            <a:endParaRPr sz="1300">
              <a:solidFill>
                <a:schemeClr val="accent1"/>
              </a:solidFill>
              <a:latin typeface="Lato"/>
              <a:ea typeface="Lato"/>
              <a:cs typeface="Lato"/>
              <a:sym typeface="Lato"/>
            </a:endParaRPr>
          </a:p>
          <a:p>
            <a:pPr indent="-311150" lvl="2" marL="13716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Billions of ADA is currently staked in pools with nearly 0 pledge, representing massive control without any “skin in the game”</a:t>
            </a:r>
            <a:endParaRPr sz="1300">
              <a:solidFill>
                <a:schemeClr val="accent1"/>
              </a:solidFill>
              <a:latin typeface="Lato"/>
              <a:ea typeface="Lato"/>
              <a:cs typeface="Lato"/>
              <a:sym typeface="Lato"/>
            </a:endParaRPr>
          </a:p>
          <a:p>
            <a:pPr indent="0" lvl="0" marL="0" rtl="0" algn="l">
              <a:lnSpc>
                <a:spcPct val="115000"/>
              </a:lnSpc>
              <a:spcBef>
                <a:spcPts val="0"/>
              </a:spcBef>
              <a:spcAft>
                <a:spcPts val="0"/>
              </a:spcAft>
              <a:buNone/>
            </a:pPr>
            <a:r>
              <a:t/>
            </a:r>
            <a:endParaRPr sz="1300">
              <a:solidFill>
                <a:schemeClr val="accent1"/>
              </a:solidFill>
              <a:latin typeface="Lato"/>
              <a:ea typeface="Lato"/>
              <a:cs typeface="Lato"/>
              <a:sym typeface="Lato"/>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2" name="Shape 292"/>
        <p:cNvGrpSpPr/>
        <p:nvPr/>
      </p:nvGrpSpPr>
      <p:grpSpPr>
        <a:xfrm>
          <a:off x="0" y="0"/>
          <a:ext cx="0" cy="0"/>
          <a:chOff x="0" y="0"/>
          <a:chExt cx="0" cy="0"/>
        </a:xfrm>
      </p:grpSpPr>
      <p:sp>
        <p:nvSpPr>
          <p:cNvPr id="293" name="Google Shape;293;p27"/>
          <p:cNvSpPr txBox="1"/>
          <p:nvPr/>
        </p:nvSpPr>
        <p:spPr>
          <a:xfrm>
            <a:off x="3208325" y="1869700"/>
            <a:ext cx="4190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294" name="Google Shape;294;p27"/>
          <p:cNvSpPr/>
          <p:nvPr/>
        </p:nvSpPr>
        <p:spPr>
          <a:xfrm rot="5400000">
            <a:off x="8607892" y="1488181"/>
            <a:ext cx="315600" cy="756600"/>
          </a:xfrm>
          <a:prstGeom prst="parallelogram">
            <a:avLst>
              <a:gd fmla="val 25000" name="adj"/>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95" name="Google Shape;295;p27"/>
          <p:cNvSpPr/>
          <p:nvPr/>
        </p:nvSpPr>
        <p:spPr>
          <a:xfrm rot="5400000">
            <a:off x="8607892" y="2111427"/>
            <a:ext cx="315600" cy="756600"/>
          </a:xfrm>
          <a:prstGeom prst="parallelogram">
            <a:avLst>
              <a:gd fmla="val 25000" name="adj"/>
            </a:avLst>
          </a:prstGeom>
          <a:solidFill>
            <a:srgbClr val="6AA4C8">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96" name="Google Shape;296;p27"/>
          <p:cNvSpPr/>
          <p:nvPr/>
        </p:nvSpPr>
        <p:spPr>
          <a:xfrm rot="5400000">
            <a:off x="8607892" y="2692099"/>
            <a:ext cx="315600" cy="756600"/>
          </a:xfrm>
          <a:prstGeom prst="parallelogram">
            <a:avLst>
              <a:gd fmla="val 25000" name="adj"/>
            </a:avLst>
          </a:prstGeom>
          <a:solidFill>
            <a:schemeClr val="accent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97" name="Google Shape;297;p27"/>
          <p:cNvSpPr/>
          <p:nvPr/>
        </p:nvSpPr>
        <p:spPr>
          <a:xfrm rot="5400000">
            <a:off x="8607892" y="3321470"/>
            <a:ext cx="315600" cy="756600"/>
          </a:xfrm>
          <a:prstGeom prst="parallelogram">
            <a:avLst>
              <a:gd fmla="val 25000" name="adj"/>
            </a:avLst>
          </a:prstGeom>
          <a:solidFill>
            <a:srgbClr val="F8908F">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98" name="Google Shape;298;p27"/>
          <p:cNvSpPr/>
          <p:nvPr/>
        </p:nvSpPr>
        <p:spPr>
          <a:xfrm rot="5400000">
            <a:off x="8607892" y="3951742"/>
            <a:ext cx="315600" cy="756600"/>
          </a:xfrm>
          <a:prstGeom prst="parallelogram">
            <a:avLst>
              <a:gd fmla="val 25000" name="adj"/>
            </a:avLst>
          </a:prstGeom>
          <a:solidFill>
            <a:schemeClr val="accent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99" name="Google Shape;299;p27"/>
          <p:cNvSpPr txBox="1"/>
          <p:nvPr/>
        </p:nvSpPr>
        <p:spPr>
          <a:xfrm rot="325041">
            <a:off x="8348041" y="1716334"/>
            <a:ext cx="921516" cy="29458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Decentralization</a:t>
            </a:r>
            <a:endParaRPr b="1" sz="700">
              <a:solidFill>
                <a:schemeClr val="lt1"/>
              </a:solidFill>
              <a:latin typeface="Lato"/>
              <a:ea typeface="Lato"/>
              <a:cs typeface="Lato"/>
              <a:sym typeface="Lato"/>
            </a:endParaRPr>
          </a:p>
        </p:txBody>
      </p:sp>
      <p:sp>
        <p:nvSpPr>
          <p:cNvPr id="300" name="Google Shape;300;p27"/>
          <p:cNvSpPr txBox="1"/>
          <p:nvPr/>
        </p:nvSpPr>
        <p:spPr>
          <a:xfrm rot="370045">
            <a:off x="8432931" y="2351073"/>
            <a:ext cx="834932" cy="294568"/>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Sticky Stake</a:t>
            </a:r>
            <a:endParaRPr b="1" sz="700">
              <a:solidFill>
                <a:schemeClr val="lt1"/>
              </a:solidFill>
              <a:latin typeface="Lato"/>
              <a:ea typeface="Lato"/>
              <a:cs typeface="Lato"/>
              <a:sym typeface="Lato"/>
            </a:endParaRPr>
          </a:p>
        </p:txBody>
      </p:sp>
      <p:sp>
        <p:nvSpPr>
          <p:cNvPr id="301" name="Google Shape;301;p27"/>
          <p:cNvSpPr txBox="1"/>
          <p:nvPr/>
        </p:nvSpPr>
        <p:spPr>
          <a:xfrm rot="339350">
            <a:off x="8534910" y="2932847"/>
            <a:ext cx="718397" cy="29454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Pledge</a:t>
            </a:r>
            <a:endParaRPr b="1" sz="700">
              <a:solidFill>
                <a:schemeClr val="lt1"/>
              </a:solidFill>
              <a:latin typeface="Lato"/>
              <a:ea typeface="Lato"/>
              <a:cs typeface="Lato"/>
              <a:sym typeface="Lato"/>
            </a:endParaRPr>
          </a:p>
        </p:txBody>
      </p:sp>
      <p:sp>
        <p:nvSpPr>
          <p:cNvPr id="302" name="Google Shape;302;p27"/>
          <p:cNvSpPr txBox="1"/>
          <p:nvPr/>
        </p:nvSpPr>
        <p:spPr>
          <a:xfrm rot="334786">
            <a:off x="8372748" y="3498158"/>
            <a:ext cx="771355" cy="40323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Rewards Sustainability</a:t>
            </a:r>
            <a:endParaRPr b="1" sz="700">
              <a:solidFill>
                <a:schemeClr val="lt1"/>
              </a:solidFill>
              <a:latin typeface="Lato"/>
              <a:ea typeface="Lato"/>
              <a:cs typeface="Lato"/>
              <a:sym typeface="Lato"/>
            </a:endParaRPr>
          </a:p>
        </p:txBody>
      </p:sp>
      <p:sp>
        <p:nvSpPr>
          <p:cNvPr id="303" name="Google Shape;303;p27"/>
          <p:cNvSpPr txBox="1"/>
          <p:nvPr/>
        </p:nvSpPr>
        <p:spPr>
          <a:xfrm rot="352411">
            <a:off x="8393379" y="4182779"/>
            <a:ext cx="776878" cy="294521"/>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Fairness</a:t>
            </a:r>
            <a:endParaRPr b="1" sz="700">
              <a:solidFill>
                <a:schemeClr val="lt1"/>
              </a:solidFill>
              <a:latin typeface="Lato"/>
              <a:ea typeface="Lato"/>
              <a:cs typeface="Lato"/>
              <a:sym typeface="Lato"/>
            </a:endParaRPr>
          </a:p>
        </p:txBody>
      </p:sp>
      <p:sp>
        <p:nvSpPr>
          <p:cNvPr id="304" name="Google Shape;304;p27"/>
          <p:cNvSpPr txBox="1"/>
          <p:nvPr>
            <p:ph type="ctrTitle"/>
          </p:nvPr>
        </p:nvSpPr>
        <p:spPr>
          <a:xfrm>
            <a:off x="727950" y="354125"/>
            <a:ext cx="7688100" cy="1664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4000"/>
              <a:t>Pledge Leverage</a:t>
            </a:r>
            <a:endParaRPr sz="4000"/>
          </a:p>
        </p:txBody>
      </p:sp>
      <p:sp>
        <p:nvSpPr>
          <p:cNvPr id="305" name="Google Shape;305;p27"/>
          <p:cNvSpPr txBox="1"/>
          <p:nvPr/>
        </p:nvSpPr>
        <p:spPr>
          <a:xfrm>
            <a:off x="589500" y="1371150"/>
            <a:ext cx="7561200" cy="2916000"/>
          </a:xfrm>
          <a:prstGeom prst="rect">
            <a:avLst/>
          </a:prstGeom>
          <a:noFill/>
          <a:ln>
            <a:noFill/>
          </a:ln>
        </p:spPr>
        <p:txBody>
          <a:bodyPr anchorCtr="0" anchor="t" bIns="91425" lIns="91425" spcFirstLastPara="1" rIns="91425" wrap="square" tIns="91425">
            <a:spAutoFit/>
          </a:bodyPr>
          <a:lstStyle/>
          <a:p>
            <a:pPr indent="-311150" lvl="0" marL="4572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How can we </a:t>
            </a:r>
            <a:r>
              <a:rPr i="1" lang="en" sz="1300">
                <a:solidFill>
                  <a:schemeClr val="accent1"/>
                </a:solidFill>
                <a:latin typeface="Lato"/>
                <a:ea typeface="Lato"/>
                <a:cs typeface="Lato"/>
                <a:sym typeface="Lato"/>
              </a:rPr>
              <a:t>discourage </a:t>
            </a:r>
            <a:r>
              <a:rPr lang="en" sz="1300">
                <a:solidFill>
                  <a:schemeClr val="accent1"/>
                </a:solidFill>
                <a:latin typeface="Lato"/>
                <a:ea typeface="Lato"/>
                <a:cs typeface="Lato"/>
                <a:sym typeface="Lato"/>
              </a:rPr>
              <a:t>pool splitting and </a:t>
            </a:r>
            <a:r>
              <a:rPr i="1" lang="en" sz="1300">
                <a:solidFill>
                  <a:schemeClr val="accent1"/>
                </a:solidFill>
                <a:latin typeface="Lato"/>
                <a:ea typeface="Lato"/>
                <a:cs typeface="Lato"/>
                <a:sym typeface="Lato"/>
              </a:rPr>
              <a:t>encourage </a:t>
            </a:r>
            <a:r>
              <a:rPr lang="en" sz="1300">
                <a:solidFill>
                  <a:schemeClr val="accent1"/>
                </a:solidFill>
                <a:latin typeface="Lato"/>
                <a:ea typeface="Lato"/>
                <a:cs typeface="Lato"/>
                <a:sym typeface="Lato"/>
              </a:rPr>
              <a:t>SPOs to increase their </a:t>
            </a:r>
            <a:r>
              <a:rPr lang="en" sz="1300">
                <a:solidFill>
                  <a:schemeClr val="accent1"/>
                </a:solidFill>
                <a:latin typeface="Lato"/>
                <a:ea typeface="Lato"/>
                <a:cs typeface="Lato"/>
                <a:sym typeface="Lato"/>
              </a:rPr>
              <a:t>pledge</a:t>
            </a:r>
            <a:r>
              <a:rPr lang="en" sz="1300">
                <a:solidFill>
                  <a:schemeClr val="accent1"/>
                </a:solidFill>
                <a:latin typeface="Lato"/>
                <a:ea typeface="Lato"/>
                <a:cs typeface="Lato"/>
                <a:sym typeface="Lato"/>
              </a:rPr>
              <a:t>?</a:t>
            </a:r>
            <a:endParaRPr sz="1300">
              <a:solidFill>
                <a:schemeClr val="accent1"/>
              </a:solidFill>
              <a:latin typeface="Lato"/>
              <a:ea typeface="Lato"/>
              <a:cs typeface="Lato"/>
              <a:sym typeface="Lato"/>
            </a:endParaRPr>
          </a:p>
          <a:p>
            <a:pPr indent="-311150" lvl="0" marL="4572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Proposed solution:</a:t>
            </a:r>
            <a:endParaRPr sz="1300">
              <a:solidFill>
                <a:schemeClr val="accent1"/>
              </a:solidFill>
              <a:latin typeface="Lato"/>
              <a:ea typeface="Lato"/>
              <a:cs typeface="Lato"/>
              <a:sym typeface="Lato"/>
            </a:endParaRPr>
          </a:p>
          <a:p>
            <a:pPr indent="-311150" lvl="1" marL="9144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Introduce a new parameter called L, representing pledge leverage</a:t>
            </a:r>
            <a:endParaRPr sz="1300">
              <a:solidFill>
                <a:schemeClr val="accent1"/>
              </a:solidFill>
              <a:latin typeface="Lato"/>
              <a:ea typeface="Lato"/>
              <a:cs typeface="Lato"/>
              <a:sym typeface="Lato"/>
            </a:endParaRPr>
          </a:p>
          <a:p>
            <a:pPr indent="-311150" lvl="1" marL="9144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The general idea is that the amount of pledge will be used to determine what the saturation cap of a pool will be</a:t>
            </a:r>
            <a:endParaRPr sz="1300">
              <a:solidFill>
                <a:schemeClr val="accent1"/>
              </a:solidFill>
              <a:latin typeface="Lato"/>
              <a:ea typeface="Lato"/>
              <a:cs typeface="Lato"/>
              <a:sym typeface="Lato"/>
            </a:endParaRPr>
          </a:p>
          <a:p>
            <a:pPr indent="0" lvl="0" marL="914400" rtl="0" algn="l">
              <a:lnSpc>
                <a:spcPct val="115000"/>
              </a:lnSpc>
              <a:spcBef>
                <a:spcPts val="0"/>
              </a:spcBef>
              <a:spcAft>
                <a:spcPts val="0"/>
              </a:spcAft>
              <a:buNone/>
            </a:pPr>
            <a:r>
              <a:t/>
            </a:r>
            <a:endParaRPr sz="1300">
              <a:solidFill>
                <a:schemeClr val="accent1"/>
              </a:solidFill>
              <a:latin typeface="Lato"/>
              <a:ea typeface="Lato"/>
              <a:cs typeface="Lato"/>
              <a:sym typeface="Lato"/>
            </a:endParaRPr>
          </a:p>
          <a:p>
            <a:pPr indent="-311150" lvl="1" marL="9144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Four schools of thought:</a:t>
            </a:r>
            <a:endParaRPr sz="1300">
              <a:solidFill>
                <a:schemeClr val="accent1"/>
              </a:solidFill>
              <a:latin typeface="Lato"/>
              <a:ea typeface="Lato"/>
              <a:cs typeface="Lato"/>
              <a:sym typeface="Lato"/>
            </a:endParaRPr>
          </a:p>
          <a:p>
            <a:pPr indent="-311150" lvl="2" marL="13716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Keep a0 and k, but additionally use L to further refine saturation limit (CIP-50)</a:t>
            </a:r>
            <a:endParaRPr sz="1300">
              <a:solidFill>
                <a:schemeClr val="accent1"/>
              </a:solidFill>
              <a:latin typeface="Lato"/>
              <a:ea typeface="Lato"/>
              <a:cs typeface="Lato"/>
              <a:sym typeface="Lato"/>
            </a:endParaRPr>
          </a:p>
          <a:p>
            <a:pPr indent="-311150" lvl="2" marL="13716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Keep a0 but delete k, use L exclusively to </a:t>
            </a:r>
            <a:r>
              <a:rPr lang="en" sz="1300">
                <a:solidFill>
                  <a:schemeClr val="accent1"/>
                </a:solidFill>
                <a:latin typeface="Lato"/>
                <a:ea typeface="Lato"/>
                <a:cs typeface="Lato"/>
                <a:sym typeface="Lato"/>
              </a:rPr>
              <a:t>calculate</a:t>
            </a:r>
            <a:r>
              <a:rPr lang="en" sz="1300">
                <a:solidFill>
                  <a:schemeClr val="accent1"/>
                </a:solidFill>
                <a:latin typeface="Lato"/>
                <a:ea typeface="Lato"/>
                <a:cs typeface="Lato"/>
                <a:sym typeface="Lato"/>
              </a:rPr>
              <a:t> saturation limit</a:t>
            </a:r>
            <a:endParaRPr sz="1300">
              <a:solidFill>
                <a:schemeClr val="accent1"/>
              </a:solidFill>
              <a:latin typeface="Lato"/>
              <a:ea typeface="Lato"/>
              <a:cs typeface="Lato"/>
              <a:sym typeface="Lato"/>
            </a:endParaRPr>
          </a:p>
          <a:p>
            <a:pPr indent="-311150" lvl="2" marL="13716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Delete k and a0, </a:t>
            </a:r>
            <a:r>
              <a:rPr lang="en" sz="1300">
                <a:solidFill>
                  <a:schemeClr val="accent1"/>
                </a:solidFill>
                <a:latin typeface="Lato"/>
                <a:ea typeface="Lato"/>
                <a:cs typeface="Lato"/>
                <a:sym typeface="Lato"/>
              </a:rPr>
              <a:t>use L exclusively to calculate saturation limit</a:t>
            </a:r>
            <a:endParaRPr sz="1300">
              <a:solidFill>
                <a:schemeClr val="accent1"/>
              </a:solidFill>
              <a:latin typeface="Lato"/>
              <a:ea typeface="Lato"/>
              <a:cs typeface="Lato"/>
              <a:sym typeface="Lato"/>
            </a:endParaRPr>
          </a:p>
          <a:p>
            <a:pPr indent="-311150" lvl="2" marL="13716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Keep k but delete a0, use L and k together to refine saturation limit</a:t>
            </a:r>
            <a:endParaRPr sz="1300">
              <a:solidFill>
                <a:schemeClr val="accent1"/>
              </a:solidFill>
              <a:latin typeface="Lato"/>
              <a:ea typeface="Lato"/>
              <a:cs typeface="Lato"/>
              <a:sym typeface="Lato"/>
            </a:endParaRPr>
          </a:p>
          <a:p>
            <a:pPr indent="0" lvl="0" marL="0" rtl="0" algn="l">
              <a:lnSpc>
                <a:spcPct val="115000"/>
              </a:lnSpc>
              <a:spcBef>
                <a:spcPts val="0"/>
              </a:spcBef>
              <a:spcAft>
                <a:spcPts val="0"/>
              </a:spcAft>
              <a:buNone/>
            </a:pPr>
            <a:r>
              <a:t/>
            </a:r>
            <a:endParaRPr sz="1300">
              <a:solidFill>
                <a:schemeClr val="accent1"/>
              </a:solidFill>
              <a:latin typeface="Lato"/>
              <a:ea typeface="Lato"/>
              <a:cs typeface="Lato"/>
              <a:sym typeface="Lato"/>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sp>
        <p:nvSpPr>
          <p:cNvPr id="310" name="Google Shape;310;p28"/>
          <p:cNvSpPr txBox="1"/>
          <p:nvPr/>
        </p:nvSpPr>
        <p:spPr>
          <a:xfrm>
            <a:off x="3208325" y="1869700"/>
            <a:ext cx="4190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311" name="Google Shape;311;p28"/>
          <p:cNvSpPr/>
          <p:nvPr/>
        </p:nvSpPr>
        <p:spPr>
          <a:xfrm rot="5400000">
            <a:off x="8607892" y="1488181"/>
            <a:ext cx="315600" cy="756600"/>
          </a:xfrm>
          <a:prstGeom prst="parallelogram">
            <a:avLst>
              <a:gd fmla="val 25000" name="adj"/>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12" name="Google Shape;312;p28"/>
          <p:cNvSpPr/>
          <p:nvPr/>
        </p:nvSpPr>
        <p:spPr>
          <a:xfrm rot="5400000">
            <a:off x="8607892" y="2111427"/>
            <a:ext cx="315600" cy="756600"/>
          </a:xfrm>
          <a:prstGeom prst="parallelogram">
            <a:avLst>
              <a:gd fmla="val 25000" name="adj"/>
            </a:avLst>
          </a:prstGeom>
          <a:solidFill>
            <a:srgbClr val="6AA4C8">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13" name="Google Shape;313;p28"/>
          <p:cNvSpPr/>
          <p:nvPr/>
        </p:nvSpPr>
        <p:spPr>
          <a:xfrm rot="5400000">
            <a:off x="8607892" y="2692099"/>
            <a:ext cx="315600" cy="756600"/>
          </a:xfrm>
          <a:prstGeom prst="parallelogram">
            <a:avLst>
              <a:gd fmla="val 25000" name="adj"/>
            </a:avLst>
          </a:prstGeom>
          <a:solidFill>
            <a:schemeClr val="accent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14" name="Google Shape;314;p28"/>
          <p:cNvSpPr/>
          <p:nvPr/>
        </p:nvSpPr>
        <p:spPr>
          <a:xfrm rot="5400000">
            <a:off x="8607892" y="3321470"/>
            <a:ext cx="315600" cy="756600"/>
          </a:xfrm>
          <a:prstGeom prst="parallelogram">
            <a:avLst>
              <a:gd fmla="val 25000" name="adj"/>
            </a:avLst>
          </a:prstGeom>
          <a:solidFill>
            <a:srgbClr val="F8908F">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15" name="Google Shape;315;p28"/>
          <p:cNvSpPr/>
          <p:nvPr/>
        </p:nvSpPr>
        <p:spPr>
          <a:xfrm rot="5400000">
            <a:off x="8607892" y="3951742"/>
            <a:ext cx="315600" cy="756600"/>
          </a:xfrm>
          <a:prstGeom prst="parallelogram">
            <a:avLst>
              <a:gd fmla="val 25000" name="adj"/>
            </a:avLst>
          </a:prstGeom>
          <a:solidFill>
            <a:schemeClr val="accent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16" name="Google Shape;316;p28"/>
          <p:cNvSpPr txBox="1"/>
          <p:nvPr/>
        </p:nvSpPr>
        <p:spPr>
          <a:xfrm rot="325041">
            <a:off x="8348041" y="1716334"/>
            <a:ext cx="921516" cy="29458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Decentralization</a:t>
            </a:r>
            <a:endParaRPr b="1" sz="700">
              <a:solidFill>
                <a:schemeClr val="lt1"/>
              </a:solidFill>
              <a:latin typeface="Lato"/>
              <a:ea typeface="Lato"/>
              <a:cs typeface="Lato"/>
              <a:sym typeface="Lato"/>
            </a:endParaRPr>
          </a:p>
        </p:txBody>
      </p:sp>
      <p:sp>
        <p:nvSpPr>
          <p:cNvPr id="317" name="Google Shape;317;p28"/>
          <p:cNvSpPr txBox="1"/>
          <p:nvPr/>
        </p:nvSpPr>
        <p:spPr>
          <a:xfrm rot="370045">
            <a:off x="8432931" y="2351073"/>
            <a:ext cx="834932" cy="294568"/>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Sticky Stake</a:t>
            </a:r>
            <a:endParaRPr b="1" sz="700">
              <a:solidFill>
                <a:schemeClr val="lt1"/>
              </a:solidFill>
              <a:latin typeface="Lato"/>
              <a:ea typeface="Lato"/>
              <a:cs typeface="Lato"/>
              <a:sym typeface="Lato"/>
            </a:endParaRPr>
          </a:p>
        </p:txBody>
      </p:sp>
      <p:sp>
        <p:nvSpPr>
          <p:cNvPr id="318" name="Google Shape;318;p28"/>
          <p:cNvSpPr txBox="1"/>
          <p:nvPr/>
        </p:nvSpPr>
        <p:spPr>
          <a:xfrm rot="339350">
            <a:off x="8534910" y="2932847"/>
            <a:ext cx="718397" cy="29454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Pledge</a:t>
            </a:r>
            <a:endParaRPr b="1" sz="700">
              <a:solidFill>
                <a:schemeClr val="lt1"/>
              </a:solidFill>
              <a:latin typeface="Lato"/>
              <a:ea typeface="Lato"/>
              <a:cs typeface="Lato"/>
              <a:sym typeface="Lato"/>
            </a:endParaRPr>
          </a:p>
        </p:txBody>
      </p:sp>
      <p:sp>
        <p:nvSpPr>
          <p:cNvPr id="319" name="Google Shape;319;p28"/>
          <p:cNvSpPr txBox="1"/>
          <p:nvPr/>
        </p:nvSpPr>
        <p:spPr>
          <a:xfrm rot="334786">
            <a:off x="8372748" y="3498158"/>
            <a:ext cx="771355" cy="40323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Rewards Sustainability</a:t>
            </a:r>
            <a:endParaRPr b="1" sz="700">
              <a:solidFill>
                <a:schemeClr val="lt1"/>
              </a:solidFill>
              <a:latin typeface="Lato"/>
              <a:ea typeface="Lato"/>
              <a:cs typeface="Lato"/>
              <a:sym typeface="Lato"/>
            </a:endParaRPr>
          </a:p>
        </p:txBody>
      </p:sp>
      <p:sp>
        <p:nvSpPr>
          <p:cNvPr id="320" name="Google Shape;320;p28"/>
          <p:cNvSpPr txBox="1"/>
          <p:nvPr/>
        </p:nvSpPr>
        <p:spPr>
          <a:xfrm rot="352411">
            <a:off x="8393379" y="4182779"/>
            <a:ext cx="776878" cy="294521"/>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Fairness</a:t>
            </a:r>
            <a:endParaRPr b="1" sz="700">
              <a:solidFill>
                <a:schemeClr val="lt1"/>
              </a:solidFill>
              <a:latin typeface="Lato"/>
              <a:ea typeface="Lato"/>
              <a:cs typeface="Lato"/>
              <a:sym typeface="Lato"/>
            </a:endParaRPr>
          </a:p>
        </p:txBody>
      </p:sp>
      <p:sp>
        <p:nvSpPr>
          <p:cNvPr id="321" name="Google Shape;321;p28"/>
          <p:cNvSpPr txBox="1"/>
          <p:nvPr>
            <p:ph type="ctrTitle"/>
          </p:nvPr>
        </p:nvSpPr>
        <p:spPr>
          <a:xfrm>
            <a:off x="727950" y="354125"/>
            <a:ext cx="7688100" cy="1664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4000"/>
              <a:t>Pledge Leverage</a:t>
            </a:r>
            <a:endParaRPr sz="4000"/>
          </a:p>
        </p:txBody>
      </p:sp>
      <p:sp>
        <p:nvSpPr>
          <p:cNvPr id="322" name="Google Shape;322;p28"/>
          <p:cNvSpPr txBox="1"/>
          <p:nvPr/>
        </p:nvSpPr>
        <p:spPr>
          <a:xfrm>
            <a:off x="618675" y="1708675"/>
            <a:ext cx="7561200" cy="2933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600">
                <a:solidFill>
                  <a:schemeClr val="accent1"/>
                </a:solidFill>
                <a:latin typeface="Lato"/>
                <a:ea typeface="Lato"/>
                <a:cs typeface="Lato"/>
                <a:sym typeface="Lato"/>
              </a:rPr>
              <a:t>#1</a:t>
            </a:r>
            <a:endParaRPr sz="1600">
              <a:solidFill>
                <a:schemeClr val="accent1"/>
              </a:solidFill>
              <a:latin typeface="Lato"/>
              <a:ea typeface="Lato"/>
              <a:cs typeface="Lato"/>
              <a:sym typeface="Lato"/>
            </a:endParaRPr>
          </a:p>
          <a:p>
            <a:pPr indent="0" lvl="0" marL="457200" rtl="0" algn="l">
              <a:lnSpc>
                <a:spcPct val="115000"/>
              </a:lnSpc>
              <a:spcBef>
                <a:spcPts val="0"/>
              </a:spcBef>
              <a:spcAft>
                <a:spcPts val="0"/>
              </a:spcAft>
              <a:buNone/>
            </a:pPr>
            <a:r>
              <a:t/>
            </a:r>
            <a:endParaRPr sz="1600">
              <a:solidFill>
                <a:schemeClr val="accent1"/>
              </a:solidFill>
              <a:latin typeface="Lato"/>
              <a:ea typeface="Lato"/>
              <a:cs typeface="Lato"/>
              <a:sym typeface="Lato"/>
            </a:endParaRPr>
          </a:p>
          <a:p>
            <a:pPr indent="-330200" lvl="0" marL="4572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CIP-50 - Add L, k</a:t>
            </a:r>
            <a:r>
              <a:rPr lang="en" sz="1600">
                <a:solidFill>
                  <a:schemeClr val="accent1"/>
                </a:solidFill>
                <a:latin typeface="Lato"/>
                <a:ea typeface="Lato"/>
                <a:cs typeface="Lato"/>
                <a:sym typeface="Lato"/>
              </a:rPr>
              <a:t>eep a0 and k</a:t>
            </a:r>
            <a:endParaRPr sz="1600">
              <a:solidFill>
                <a:schemeClr val="accent1"/>
              </a:solidFill>
              <a:latin typeface="Lato"/>
              <a:ea typeface="Lato"/>
              <a:cs typeface="Lato"/>
              <a:sym typeface="Lato"/>
            </a:endParaRPr>
          </a:p>
          <a:p>
            <a:pPr indent="-330200" lvl="1" marL="9144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Pool saturation will be determined by both L and k</a:t>
            </a:r>
            <a:endParaRPr sz="1600">
              <a:solidFill>
                <a:schemeClr val="accent1"/>
              </a:solidFill>
              <a:latin typeface="Lato"/>
              <a:ea typeface="Lato"/>
              <a:cs typeface="Lato"/>
              <a:sym typeface="Lato"/>
            </a:endParaRPr>
          </a:p>
          <a:p>
            <a:pPr indent="-330200" lvl="1" marL="9144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If a pool has a high pledge, it can potentially handle more stake before hitting diminishing returns—but only up to the limit that k sets for the network</a:t>
            </a:r>
            <a:endParaRPr sz="1600">
              <a:solidFill>
                <a:schemeClr val="accent1"/>
              </a:solidFill>
              <a:latin typeface="Lato"/>
              <a:ea typeface="Lato"/>
              <a:cs typeface="Lato"/>
              <a:sym typeface="Lato"/>
            </a:endParaRPr>
          </a:p>
          <a:p>
            <a:pPr indent="-330200" lvl="1" marL="9144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a0 adjusts the reward curve so that higher pledge levels boost rewards (in addition to raising the saturation limit)</a:t>
            </a:r>
            <a:endParaRPr sz="1600">
              <a:solidFill>
                <a:schemeClr val="accent1"/>
              </a:solidFill>
              <a:latin typeface="Lato"/>
              <a:ea typeface="Lato"/>
              <a:cs typeface="Lato"/>
              <a:sym typeface="Lato"/>
            </a:endParaRPr>
          </a:p>
          <a:p>
            <a:pPr indent="0" lvl="0" marL="0" rtl="0" algn="l">
              <a:lnSpc>
                <a:spcPct val="115000"/>
              </a:lnSpc>
              <a:spcBef>
                <a:spcPts val="0"/>
              </a:spcBef>
              <a:spcAft>
                <a:spcPts val="0"/>
              </a:spcAft>
              <a:buNone/>
            </a:pPr>
            <a:r>
              <a:t/>
            </a:r>
            <a:endParaRPr sz="1300">
              <a:solidFill>
                <a:schemeClr val="accent1"/>
              </a:solidFill>
              <a:latin typeface="Lato"/>
              <a:ea typeface="Lato"/>
              <a:cs typeface="Lato"/>
              <a:sym typeface="Lato"/>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29"/>
          <p:cNvSpPr txBox="1"/>
          <p:nvPr/>
        </p:nvSpPr>
        <p:spPr>
          <a:xfrm>
            <a:off x="3208325" y="1869700"/>
            <a:ext cx="4190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328" name="Google Shape;328;p29"/>
          <p:cNvSpPr/>
          <p:nvPr/>
        </p:nvSpPr>
        <p:spPr>
          <a:xfrm rot="5400000">
            <a:off x="8607892" y="1488181"/>
            <a:ext cx="315600" cy="756600"/>
          </a:xfrm>
          <a:prstGeom prst="parallelogram">
            <a:avLst>
              <a:gd fmla="val 25000" name="adj"/>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29" name="Google Shape;329;p29"/>
          <p:cNvSpPr/>
          <p:nvPr/>
        </p:nvSpPr>
        <p:spPr>
          <a:xfrm rot="5400000">
            <a:off x="8607892" y="2111427"/>
            <a:ext cx="315600" cy="756600"/>
          </a:xfrm>
          <a:prstGeom prst="parallelogram">
            <a:avLst>
              <a:gd fmla="val 25000" name="adj"/>
            </a:avLst>
          </a:prstGeom>
          <a:solidFill>
            <a:srgbClr val="6AA4C8">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30" name="Google Shape;330;p29"/>
          <p:cNvSpPr/>
          <p:nvPr/>
        </p:nvSpPr>
        <p:spPr>
          <a:xfrm rot="5400000">
            <a:off x="8607892" y="2692099"/>
            <a:ext cx="315600" cy="756600"/>
          </a:xfrm>
          <a:prstGeom prst="parallelogram">
            <a:avLst>
              <a:gd fmla="val 25000" name="adj"/>
            </a:avLst>
          </a:prstGeom>
          <a:solidFill>
            <a:schemeClr val="accent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31" name="Google Shape;331;p29"/>
          <p:cNvSpPr/>
          <p:nvPr/>
        </p:nvSpPr>
        <p:spPr>
          <a:xfrm rot="5400000">
            <a:off x="8607892" y="3321470"/>
            <a:ext cx="315600" cy="756600"/>
          </a:xfrm>
          <a:prstGeom prst="parallelogram">
            <a:avLst>
              <a:gd fmla="val 25000" name="adj"/>
            </a:avLst>
          </a:prstGeom>
          <a:solidFill>
            <a:srgbClr val="F8908F">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32" name="Google Shape;332;p29"/>
          <p:cNvSpPr/>
          <p:nvPr/>
        </p:nvSpPr>
        <p:spPr>
          <a:xfrm rot="5400000">
            <a:off x="8607892" y="3951742"/>
            <a:ext cx="315600" cy="756600"/>
          </a:xfrm>
          <a:prstGeom prst="parallelogram">
            <a:avLst>
              <a:gd fmla="val 25000" name="adj"/>
            </a:avLst>
          </a:prstGeom>
          <a:solidFill>
            <a:schemeClr val="accent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33" name="Google Shape;333;p29"/>
          <p:cNvSpPr txBox="1"/>
          <p:nvPr/>
        </p:nvSpPr>
        <p:spPr>
          <a:xfrm rot="325041">
            <a:off x="8348041" y="1716334"/>
            <a:ext cx="921516" cy="29458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Decentralization</a:t>
            </a:r>
            <a:endParaRPr b="1" sz="700">
              <a:solidFill>
                <a:schemeClr val="lt1"/>
              </a:solidFill>
              <a:latin typeface="Lato"/>
              <a:ea typeface="Lato"/>
              <a:cs typeface="Lato"/>
              <a:sym typeface="Lato"/>
            </a:endParaRPr>
          </a:p>
        </p:txBody>
      </p:sp>
      <p:sp>
        <p:nvSpPr>
          <p:cNvPr id="334" name="Google Shape;334;p29"/>
          <p:cNvSpPr txBox="1"/>
          <p:nvPr/>
        </p:nvSpPr>
        <p:spPr>
          <a:xfrm rot="370045">
            <a:off x="8432931" y="2351073"/>
            <a:ext cx="834932" cy="294568"/>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Sticky Stake</a:t>
            </a:r>
            <a:endParaRPr b="1" sz="700">
              <a:solidFill>
                <a:schemeClr val="lt1"/>
              </a:solidFill>
              <a:latin typeface="Lato"/>
              <a:ea typeface="Lato"/>
              <a:cs typeface="Lato"/>
              <a:sym typeface="Lato"/>
            </a:endParaRPr>
          </a:p>
        </p:txBody>
      </p:sp>
      <p:sp>
        <p:nvSpPr>
          <p:cNvPr id="335" name="Google Shape;335;p29"/>
          <p:cNvSpPr txBox="1"/>
          <p:nvPr/>
        </p:nvSpPr>
        <p:spPr>
          <a:xfrm rot="339350">
            <a:off x="8534910" y="2932847"/>
            <a:ext cx="718397" cy="29454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Pledge</a:t>
            </a:r>
            <a:endParaRPr b="1" sz="700">
              <a:solidFill>
                <a:schemeClr val="lt1"/>
              </a:solidFill>
              <a:latin typeface="Lato"/>
              <a:ea typeface="Lato"/>
              <a:cs typeface="Lato"/>
              <a:sym typeface="Lato"/>
            </a:endParaRPr>
          </a:p>
        </p:txBody>
      </p:sp>
      <p:sp>
        <p:nvSpPr>
          <p:cNvPr id="336" name="Google Shape;336;p29"/>
          <p:cNvSpPr txBox="1"/>
          <p:nvPr/>
        </p:nvSpPr>
        <p:spPr>
          <a:xfrm rot="334786">
            <a:off x="8372748" y="3498158"/>
            <a:ext cx="771355" cy="40323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Rewards Sustainability</a:t>
            </a:r>
            <a:endParaRPr b="1" sz="700">
              <a:solidFill>
                <a:schemeClr val="lt1"/>
              </a:solidFill>
              <a:latin typeface="Lato"/>
              <a:ea typeface="Lato"/>
              <a:cs typeface="Lato"/>
              <a:sym typeface="Lato"/>
            </a:endParaRPr>
          </a:p>
        </p:txBody>
      </p:sp>
      <p:sp>
        <p:nvSpPr>
          <p:cNvPr id="337" name="Google Shape;337;p29"/>
          <p:cNvSpPr txBox="1"/>
          <p:nvPr/>
        </p:nvSpPr>
        <p:spPr>
          <a:xfrm rot="352411">
            <a:off x="8393379" y="4182779"/>
            <a:ext cx="776878" cy="294521"/>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Fairness</a:t>
            </a:r>
            <a:endParaRPr b="1" sz="700">
              <a:solidFill>
                <a:schemeClr val="lt1"/>
              </a:solidFill>
              <a:latin typeface="Lato"/>
              <a:ea typeface="Lato"/>
              <a:cs typeface="Lato"/>
              <a:sym typeface="Lato"/>
            </a:endParaRPr>
          </a:p>
        </p:txBody>
      </p:sp>
      <p:sp>
        <p:nvSpPr>
          <p:cNvPr id="338" name="Google Shape;338;p29"/>
          <p:cNvSpPr txBox="1"/>
          <p:nvPr>
            <p:ph type="ctrTitle"/>
          </p:nvPr>
        </p:nvSpPr>
        <p:spPr>
          <a:xfrm>
            <a:off x="727950" y="354125"/>
            <a:ext cx="7688100" cy="1664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4000"/>
              <a:t>Pledge Leverage</a:t>
            </a:r>
            <a:endParaRPr sz="4000"/>
          </a:p>
        </p:txBody>
      </p:sp>
      <p:sp>
        <p:nvSpPr>
          <p:cNvPr id="339" name="Google Shape;339;p29"/>
          <p:cNvSpPr txBox="1"/>
          <p:nvPr/>
        </p:nvSpPr>
        <p:spPr>
          <a:xfrm>
            <a:off x="618700" y="1754875"/>
            <a:ext cx="7561200" cy="2650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600">
                <a:solidFill>
                  <a:schemeClr val="accent1"/>
                </a:solidFill>
                <a:latin typeface="Lato"/>
                <a:ea typeface="Lato"/>
                <a:cs typeface="Lato"/>
                <a:sym typeface="Lato"/>
              </a:rPr>
              <a:t>#2</a:t>
            </a:r>
            <a:endParaRPr sz="1600">
              <a:solidFill>
                <a:schemeClr val="accent1"/>
              </a:solidFill>
              <a:latin typeface="Lato"/>
              <a:ea typeface="Lato"/>
              <a:cs typeface="Lato"/>
              <a:sym typeface="Lato"/>
            </a:endParaRPr>
          </a:p>
          <a:p>
            <a:pPr indent="0" lvl="0" marL="457200" rtl="0" algn="l">
              <a:lnSpc>
                <a:spcPct val="115000"/>
              </a:lnSpc>
              <a:spcBef>
                <a:spcPts val="0"/>
              </a:spcBef>
              <a:spcAft>
                <a:spcPts val="0"/>
              </a:spcAft>
              <a:buNone/>
            </a:pPr>
            <a:r>
              <a:t/>
            </a:r>
            <a:endParaRPr sz="1600">
              <a:solidFill>
                <a:schemeClr val="accent1"/>
              </a:solidFill>
              <a:latin typeface="Lato"/>
              <a:ea typeface="Lato"/>
              <a:cs typeface="Lato"/>
              <a:sym typeface="Lato"/>
            </a:endParaRPr>
          </a:p>
          <a:p>
            <a:pPr indent="-330200" lvl="0" marL="4572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Add L, keep a0, delete k</a:t>
            </a:r>
            <a:endParaRPr sz="1600">
              <a:solidFill>
                <a:schemeClr val="accent1"/>
              </a:solidFill>
              <a:latin typeface="Lato"/>
              <a:ea typeface="Lato"/>
              <a:cs typeface="Lato"/>
              <a:sym typeface="Lato"/>
            </a:endParaRPr>
          </a:p>
          <a:p>
            <a:pPr indent="-330200" lvl="1" marL="9144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Pool saturation will be determined </a:t>
            </a:r>
            <a:r>
              <a:rPr lang="en" sz="1600">
                <a:solidFill>
                  <a:schemeClr val="accent1"/>
                </a:solidFill>
                <a:latin typeface="Lato"/>
                <a:ea typeface="Lato"/>
                <a:cs typeface="Lato"/>
                <a:sym typeface="Lato"/>
              </a:rPr>
              <a:t>exclusively </a:t>
            </a:r>
            <a:r>
              <a:rPr lang="en" sz="1600">
                <a:solidFill>
                  <a:schemeClr val="accent1"/>
                </a:solidFill>
                <a:latin typeface="Lato"/>
                <a:ea typeface="Lato"/>
                <a:cs typeface="Lato"/>
                <a:sym typeface="Lato"/>
              </a:rPr>
              <a:t>for each individual pool in proportion to the amount of pledge in it</a:t>
            </a:r>
            <a:endParaRPr sz="1600">
              <a:solidFill>
                <a:schemeClr val="accent1"/>
              </a:solidFill>
              <a:latin typeface="Lato"/>
              <a:ea typeface="Lato"/>
              <a:cs typeface="Lato"/>
              <a:sym typeface="Lato"/>
            </a:endParaRPr>
          </a:p>
          <a:p>
            <a:pPr indent="-330200" lvl="1" marL="9144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A pool can theoretically have infinite stake, so long as they can put up enough pledge to justify it</a:t>
            </a:r>
            <a:endParaRPr sz="1600">
              <a:solidFill>
                <a:schemeClr val="accent1"/>
              </a:solidFill>
              <a:latin typeface="Lato"/>
              <a:ea typeface="Lato"/>
              <a:cs typeface="Lato"/>
              <a:sym typeface="Lato"/>
            </a:endParaRPr>
          </a:p>
          <a:p>
            <a:pPr indent="-330200" lvl="1" marL="9144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a0 adjusts the reward curve so that higher pledge levels boost rewards.</a:t>
            </a:r>
            <a:endParaRPr sz="1600">
              <a:solidFill>
                <a:schemeClr val="accent1"/>
              </a:solidFill>
              <a:latin typeface="Lato"/>
              <a:ea typeface="Lato"/>
              <a:cs typeface="Lato"/>
              <a:sym typeface="Lato"/>
            </a:endParaRPr>
          </a:p>
          <a:p>
            <a:pPr indent="0" lvl="0" marL="0" rtl="0" algn="l">
              <a:lnSpc>
                <a:spcPct val="115000"/>
              </a:lnSpc>
              <a:spcBef>
                <a:spcPts val="0"/>
              </a:spcBef>
              <a:spcAft>
                <a:spcPts val="0"/>
              </a:spcAft>
              <a:buNone/>
            </a:pPr>
            <a:r>
              <a:t/>
            </a:r>
            <a:endParaRPr sz="1300">
              <a:solidFill>
                <a:schemeClr val="accent1"/>
              </a:solidFill>
              <a:latin typeface="Lato"/>
              <a:ea typeface="Lato"/>
              <a:cs typeface="Lato"/>
              <a:sym typeface="Lato"/>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3" name="Shape 343"/>
        <p:cNvGrpSpPr/>
        <p:nvPr/>
      </p:nvGrpSpPr>
      <p:grpSpPr>
        <a:xfrm>
          <a:off x="0" y="0"/>
          <a:ext cx="0" cy="0"/>
          <a:chOff x="0" y="0"/>
          <a:chExt cx="0" cy="0"/>
        </a:xfrm>
      </p:grpSpPr>
      <p:sp>
        <p:nvSpPr>
          <p:cNvPr id="344" name="Google Shape;344;p30"/>
          <p:cNvSpPr txBox="1"/>
          <p:nvPr/>
        </p:nvSpPr>
        <p:spPr>
          <a:xfrm>
            <a:off x="3208325" y="1869700"/>
            <a:ext cx="4190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345" name="Google Shape;345;p30"/>
          <p:cNvSpPr/>
          <p:nvPr/>
        </p:nvSpPr>
        <p:spPr>
          <a:xfrm rot="5400000">
            <a:off x="8607892" y="1488181"/>
            <a:ext cx="315600" cy="756600"/>
          </a:xfrm>
          <a:prstGeom prst="parallelogram">
            <a:avLst>
              <a:gd fmla="val 25000" name="adj"/>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46" name="Google Shape;346;p30"/>
          <p:cNvSpPr/>
          <p:nvPr/>
        </p:nvSpPr>
        <p:spPr>
          <a:xfrm rot="5400000">
            <a:off x="8607892" y="2111427"/>
            <a:ext cx="315600" cy="756600"/>
          </a:xfrm>
          <a:prstGeom prst="parallelogram">
            <a:avLst>
              <a:gd fmla="val 25000" name="adj"/>
            </a:avLst>
          </a:prstGeom>
          <a:solidFill>
            <a:srgbClr val="6AA4C8">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47" name="Google Shape;347;p30"/>
          <p:cNvSpPr/>
          <p:nvPr/>
        </p:nvSpPr>
        <p:spPr>
          <a:xfrm rot="5400000">
            <a:off x="8607892" y="2692099"/>
            <a:ext cx="315600" cy="756600"/>
          </a:xfrm>
          <a:prstGeom prst="parallelogram">
            <a:avLst>
              <a:gd fmla="val 25000" name="adj"/>
            </a:avLst>
          </a:prstGeom>
          <a:solidFill>
            <a:schemeClr val="accent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48" name="Google Shape;348;p30"/>
          <p:cNvSpPr/>
          <p:nvPr/>
        </p:nvSpPr>
        <p:spPr>
          <a:xfrm rot="5400000">
            <a:off x="8607892" y="3321470"/>
            <a:ext cx="315600" cy="756600"/>
          </a:xfrm>
          <a:prstGeom prst="parallelogram">
            <a:avLst>
              <a:gd fmla="val 25000" name="adj"/>
            </a:avLst>
          </a:prstGeom>
          <a:solidFill>
            <a:srgbClr val="F8908F">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49" name="Google Shape;349;p30"/>
          <p:cNvSpPr/>
          <p:nvPr/>
        </p:nvSpPr>
        <p:spPr>
          <a:xfrm rot="5400000">
            <a:off x="8607892" y="3951742"/>
            <a:ext cx="315600" cy="756600"/>
          </a:xfrm>
          <a:prstGeom prst="parallelogram">
            <a:avLst>
              <a:gd fmla="val 25000" name="adj"/>
            </a:avLst>
          </a:prstGeom>
          <a:solidFill>
            <a:schemeClr val="accent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50" name="Google Shape;350;p30"/>
          <p:cNvSpPr txBox="1"/>
          <p:nvPr/>
        </p:nvSpPr>
        <p:spPr>
          <a:xfrm rot="325041">
            <a:off x="8348041" y="1716334"/>
            <a:ext cx="921516" cy="29458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Decentralization</a:t>
            </a:r>
            <a:endParaRPr b="1" sz="700">
              <a:solidFill>
                <a:schemeClr val="lt1"/>
              </a:solidFill>
              <a:latin typeface="Lato"/>
              <a:ea typeface="Lato"/>
              <a:cs typeface="Lato"/>
              <a:sym typeface="Lato"/>
            </a:endParaRPr>
          </a:p>
        </p:txBody>
      </p:sp>
      <p:sp>
        <p:nvSpPr>
          <p:cNvPr id="351" name="Google Shape;351;p30"/>
          <p:cNvSpPr txBox="1"/>
          <p:nvPr/>
        </p:nvSpPr>
        <p:spPr>
          <a:xfrm rot="370045">
            <a:off x="8432931" y="2351073"/>
            <a:ext cx="834932" cy="294568"/>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Sticky Stake</a:t>
            </a:r>
            <a:endParaRPr b="1" sz="700">
              <a:solidFill>
                <a:schemeClr val="lt1"/>
              </a:solidFill>
              <a:latin typeface="Lato"/>
              <a:ea typeface="Lato"/>
              <a:cs typeface="Lato"/>
              <a:sym typeface="Lato"/>
            </a:endParaRPr>
          </a:p>
        </p:txBody>
      </p:sp>
      <p:sp>
        <p:nvSpPr>
          <p:cNvPr id="352" name="Google Shape;352;p30"/>
          <p:cNvSpPr txBox="1"/>
          <p:nvPr/>
        </p:nvSpPr>
        <p:spPr>
          <a:xfrm rot="339350">
            <a:off x="8534910" y="2932847"/>
            <a:ext cx="718397" cy="29454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Pledge</a:t>
            </a:r>
            <a:endParaRPr b="1" sz="700">
              <a:solidFill>
                <a:schemeClr val="lt1"/>
              </a:solidFill>
              <a:latin typeface="Lato"/>
              <a:ea typeface="Lato"/>
              <a:cs typeface="Lato"/>
              <a:sym typeface="Lato"/>
            </a:endParaRPr>
          </a:p>
        </p:txBody>
      </p:sp>
      <p:sp>
        <p:nvSpPr>
          <p:cNvPr id="353" name="Google Shape;353;p30"/>
          <p:cNvSpPr txBox="1"/>
          <p:nvPr/>
        </p:nvSpPr>
        <p:spPr>
          <a:xfrm rot="334786">
            <a:off x="8372748" y="3498158"/>
            <a:ext cx="771355" cy="40323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Rewards Sustainability</a:t>
            </a:r>
            <a:endParaRPr b="1" sz="700">
              <a:solidFill>
                <a:schemeClr val="lt1"/>
              </a:solidFill>
              <a:latin typeface="Lato"/>
              <a:ea typeface="Lato"/>
              <a:cs typeface="Lato"/>
              <a:sym typeface="Lato"/>
            </a:endParaRPr>
          </a:p>
        </p:txBody>
      </p:sp>
      <p:sp>
        <p:nvSpPr>
          <p:cNvPr id="354" name="Google Shape;354;p30"/>
          <p:cNvSpPr txBox="1"/>
          <p:nvPr/>
        </p:nvSpPr>
        <p:spPr>
          <a:xfrm rot="352411">
            <a:off x="8393379" y="4182779"/>
            <a:ext cx="776878" cy="294521"/>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Fairness</a:t>
            </a:r>
            <a:endParaRPr b="1" sz="700">
              <a:solidFill>
                <a:schemeClr val="lt1"/>
              </a:solidFill>
              <a:latin typeface="Lato"/>
              <a:ea typeface="Lato"/>
              <a:cs typeface="Lato"/>
              <a:sym typeface="Lato"/>
            </a:endParaRPr>
          </a:p>
        </p:txBody>
      </p:sp>
      <p:sp>
        <p:nvSpPr>
          <p:cNvPr id="355" name="Google Shape;355;p30"/>
          <p:cNvSpPr txBox="1"/>
          <p:nvPr>
            <p:ph type="ctrTitle"/>
          </p:nvPr>
        </p:nvSpPr>
        <p:spPr>
          <a:xfrm>
            <a:off x="727950" y="354125"/>
            <a:ext cx="7688100" cy="1664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4000"/>
              <a:t>Pledge Leverage</a:t>
            </a:r>
            <a:endParaRPr sz="4000"/>
          </a:p>
        </p:txBody>
      </p:sp>
      <p:sp>
        <p:nvSpPr>
          <p:cNvPr id="356" name="Google Shape;356;p30"/>
          <p:cNvSpPr txBox="1"/>
          <p:nvPr/>
        </p:nvSpPr>
        <p:spPr>
          <a:xfrm>
            <a:off x="638125" y="1626700"/>
            <a:ext cx="7561200" cy="3110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a:solidFill>
                  <a:schemeClr val="accent1"/>
                </a:solidFill>
                <a:latin typeface="Lato"/>
                <a:ea typeface="Lato"/>
                <a:cs typeface="Lato"/>
                <a:sym typeface="Lato"/>
              </a:rPr>
              <a:t>#3</a:t>
            </a:r>
            <a:endParaRPr>
              <a:solidFill>
                <a:schemeClr val="accent1"/>
              </a:solidFill>
              <a:latin typeface="Lato"/>
              <a:ea typeface="Lato"/>
              <a:cs typeface="Lato"/>
              <a:sym typeface="Lato"/>
            </a:endParaRPr>
          </a:p>
          <a:p>
            <a:pPr indent="0" lvl="0" marL="457200" rtl="0" algn="l">
              <a:lnSpc>
                <a:spcPct val="115000"/>
              </a:lnSpc>
              <a:spcBef>
                <a:spcPts val="0"/>
              </a:spcBef>
              <a:spcAft>
                <a:spcPts val="0"/>
              </a:spcAft>
              <a:buNone/>
            </a:pPr>
            <a:r>
              <a:t/>
            </a:r>
            <a:endParaRPr>
              <a:solidFill>
                <a:schemeClr val="accent1"/>
              </a:solidFill>
              <a:latin typeface="Lato"/>
              <a:ea typeface="Lato"/>
              <a:cs typeface="Lato"/>
              <a:sym typeface="Lato"/>
            </a:endParaRPr>
          </a:p>
          <a:p>
            <a:pPr indent="-317500" lvl="0" marL="457200" rtl="0" algn="l">
              <a:lnSpc>
                <a:spcPct val="115000"/>
              </a:lnSpc>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Add L, delete k and a0</a:t>
            </a:r>
            <a:endParaRPr>
              <a:solidFill>
                <a:schemeClr val="accent1"/>
              </a:solidFill>
              <a:latin typeface="Lato"/>
              <a:ea typeface="Lato"/>
              <a:cs typeface="Lato"/>
              <a:sym typeface="Lato"/>
            </a:endParaRPr>
          </a:p>
          <a:p>
            <a:pPr indent="-317500" lvl="1" marL="914400" rtl="0" algn="l">
              <a:lnSpc>
                <a:spcPct val="115000"/>
              </a:lnSpc>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Pool saturation will be determined exclusively for each individual pool in proportion to the amount of pledge in it</a:t>
            </a:r>
            <a:endParaRPr>
              <a:solidFill>
                <a:schemeClr val="accent1"/>
              </a:solidFill>
              <a:latin typeface="Lato"/>
              <a:ea typeface="Lato"/>
              <a:cs typeface="Lato"/>
              <a:sym typeface="Lato"/>
            </a:endParaRPr>
          </a:p>
          <a:p>
            <a:pPr indent="-317500" lvl="1" marL="914400" rtl="0" algn="l">
              <a:lnSpc>
                <a:spcPct val="115000"/>
              </a:lnSpc>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A pool can theoretically have infinite stake, so long as they can put up enough pledge to justify it</a:t>
            </a:r>
            <a:endParaRPr>
              <a:solidFill>
                <a:schemeClr val="accent1"/>
              </a:solidFill>
              <a:latin typeface="Lato"/>
              <a:ea typeface="Lato"/>
              <a:cs typeface="Lato"/>
              <a:sym typeface="Lato"/>
            </a:endParaRPr>
          </a:p>
          <a:p>
            <a:pPr indent="-317500" lvl="1" marL="914400" rtl="0" algn="l">
              <a:lnSpc>
                <a:spcPct val="115000"/>
              </a:lnSpc>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Everybody receives the same reward </a:t>
            </a:r>
            <a:r>
              <a:rPr i="1" lang="en">
                <a:solidFill>
                  <a:schemeClr val="accent1"/>
                </a:solidFill>
                <a:latin typeface="Lato"/>
                <a:ea typeface="Lato"/>
                <a:cs typeface="Lato"/>
                <a:sym typeface="Lato"/>
              </a:rPr>
              <a:t>RATE</a:t>
            </a:r>
            <a:r>
              <a:rPr lang="en">
                <a:solidFill>
                  <a:schemeClr val="accent1"/>
                </a:solidFill>
                <a:latin typeface="Lato"/>
                <a:ea typeface="Lato"/>
                <a:cs typeface="Lato"/>
                <a:sym typeface="Lato"/>
              </a:rPr>
              <a:t> no matter the pledge</a:t>
            </a:r>
            <a:endParaRPr>
              <a:solidFill>
                <a:schemeClr val="accent1"/>
              </a:solidFill>
              <a:latin typeface="Lato"/>
              <a:ea typeface="Lato"/>
              <a:cs typeface="Lato"/>
              <a:sym typeface="Lato"/>
            </a:endParaRPr>
          </a:p>
          <a:p>
            <a:pPr indent="-317500" lvl="1" marL="914400" rtl="0" algn="l">
              <a:lnSpc>
                <a:spcPct val="115000"/>
              </a:lnSpc>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Examples using L set to 10:</a:t>
            </a:r>
            <a:endParaRPr>
              <a:solidFill>
                <a:schemeClr val="accent1"/>
              </a:solidFill>
              <a:latin typeface="Lato"/>
              <a:ea typeface="Lato"/>
              <a:cs typeface="Lato"/>
              <a:sym typeface="Lato"/>
            </a:endParaRPr>
          </a:p>
          <a:p>
            <a:pPr indent="-317500" lvl="2" marL="1371600" rtl="0" algn="l">
              <a:lnSpc>
                <a:spcPct val="115000"/>
              </a:lnSpc>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SPO pledges 10k ADA, saturated at 100k stake = 5% yield that 100k.</a:t>
            </a:r>
            <a:endParaRPr>
              <a:solidFill>
                <a:schemeClr val="accent1"/>
              </a:solidFill>
              <a:latin typeface="Lato"/>
              <a:ea typeface="Lato"/>
              <a:cs typeface="Lato"/>
              <a:sym typeface="Lato"/>
            </a:endParaRPr>
          </a:p>
          <a:p>
            <a:pPr indent="-317500" lvl="2" marL="1371600" rtl="0" algn="l">
              <a:lnSpc>
                <a:spcPct val="115000"/>
              </a:lnSpc>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SPO pledges 100k ADA, saturated at 1M stake = 5% yield on that 1M.</a:t>
            </a:r>
            <a:endParaRPr>
              <a:solidFill>
                <a:schemeClr val="accent1"/>
              </a:solidFill>
              <a:latin typeface="Lato"/>
              <a:ea typeface="Lato"/>
              <a:cs typeface="Lato"/>
              <a:sym typeface="Lato"/>
            </a:endParaRPr>
          </a:p>
          <a:p>
            <a:pPr indent="0" lvl="0" marL="0" rtl="0" algn="l">
              <a:lnSpc>
                <a:spcPct val="115000"/>
              </a:lnSpc>
              <a:spcBef>
                <a:spcPts val="0"/>
              </a:spcBef>
              <a:spcAft>
                <a:spcPts val="0"/>
              </a:spcAft>
              <a:buNone/>
            </a:pPr>
            <a:r>
              <a:t/>
            </a:r>
            <a:endParaRPr sz="1300">
              <a:solidFill>
                <a:schemeClr val="accent1"/>
              </a:solidFill>
              <a:latin typeface="Lato"/>
              <a:ea typeface="Lato"/>
              <a:cs typeface="Lato"/>
              <a:sym typeface="Lato"/>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0" name="Shape 360"/>
        <p:cNvGrpSpPr/>
        <p:nvPr/>
      </p:nvGrpSpPr>
      <p:grpSpPr>
        <a:xfrm>
          <a:off x="0" y="0"/>
          <a:ext cx="0" cy="0"/>
          <a:chOff x="0" y="0"/>
          <a:chExt cx="0" cy="0"/>
        </a:xfrm>
      </p:grpSpPr>
      <p:sp>
        <p:nvSpPr>
          <p:cNvPr id="361" name="Google Shape;361;p31"/>
          <p:cNvSpPr txBox="1"/>
          <p:nvPr/>
        </p:nvSpPr>
        <p:spPr>
          <a:xfrm>
            <a:off x="3208325" y="1869700"/>
            <a:ext cx="4190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362" name="Google Shape;362;p31"/>
          <p:cNvSpPr/>
          <p:nvPr/>
        </p:nvSpPr>
        <p:spPr>
          <a:xfrm rot="5400000">
            <a:off x="8607892" y="1488181"/>
            <a:ext cx="315600" cy="756600"/>
          </a:xfrm>
          <a:prstGeom prst="parallelogram">
            <a:avLst>
              <a:gd fmla="val 25000" name="adj"/>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63" name="Google Shape;363;p31"/>
          <p:cNvSpPr/>
          <p:nvPr/>
        </p:nvSpPr>
        <p:spPr>
          <a:xfrm rot="5400000">
            <a:off x="8607892" y="2111427"/>
            <a:ext cx="315600" cy="756600"/>
          </a:xfrm>
          <a:prstGeom prst="parallelogram">
            <a:avLst>
              <a:gd fmla="val 25000" name="adj"/>
            </a:avLst>
          </a:prstGeom>
          <a:solidFill>
            <a:srgbClr val="6AA4C8">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64" name="Google Shape;364;p31"/>
          <p:cNvSpPr/>
          <p:nvPr/>
        </p:nvSpPr>
        <p:spPr>
          <a:xfrm rot="5400000">
            <a:off x="8607892" y="2692099"/>
            <a:ext cx="315600" cy="756600"/>
          </a:xfrm>
          <a:prstGeom prst="parallelogram">
            <a:avLst>
              <a:gd fmla="val 25000" name="adj"/>
            </a:avLst>
          </a:prstGeom>
          <a:solidFill>
            <a:schemeClr val="accent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65" name="Google Shape;365;p31"/>
          <p:cNvSpPr/>
          <p:nvPr/>
        </p:nvSpPr>
        <p:spPr>
          <a:xfrm rot="5400000">
            <a:off x="8607892" y="3321470"/>
            <a:ext cx="315600" cy="756600"/>
          </a:xfrm>
          <a:prstGeom prst="parallelogram">
            <a:avLst>
              <a:gd fmla="val 25000" name="adj"/>
            </a:avLst>
          </a:prstGeom>
          <a:solidFill>
            <a:srgbClr val="F8908F">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66" name="Google Shape;366;p31"/>
          <p:cNvSpPr/>
          <p:nvPr/>
        </p:nvSpPr>
        <p:spPr>
          <a:xfrm rot="5400000">
            <a:off x="8607892" y="3951742"/>
            <a:ext cx="315600" cy="756600"/>
          </a:xfrm>
          <a:prstGeom prst="parallelogram">
            <a:avLst>
              <a:gd fmla="val 25000" name="adj"/>
            </a:avLst>
          </a:prstGeom>
          <a:solidFill>
            <a:schemeClr val="accent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67" name="Google Shape;367;p31"/>
          <p:cNvSpPr txBox="1"/>
          <p:nvPr/>
        </p:nvSpPr>
        <p:spPr>
          <a:xfrm rot="325041">
            <a:off x="8348041" y="1716334"/>
            <a:ext cx="921516" cy="29458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Decentralization</a:t>
            </a:r>
            <a:endParaRPr b="1" sz="700">
              <a:solidFill>
                <a:schemeClr val="lt1"/>
              </a:solidFill>
              <a:latin typeface="Lato"/>
              <a:ea typeface="Lato"/>
              <a:cs typeface="Lato"/>
              <a:sym typeface="Lato"/>
            </a:endParaRPr>
          </a:p>
        </p:txBody>
      </p:sp>
      <p:sp>
        <p:nvSpPr>
          <p:cNvPr id="368" name="Google Shape;368;p31"/>
          <p:cNvSpPr txBox="1"/>
          <p:nvPr/>
        </p:nvSpPr>
        <p:spPr>
          <a:xfrm rot="370045">
            <a:off x="8432931" y="2351073"/>
            <a:ext cx="834932" cy="294568"/>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Sticky Stake</a:t>
            </a:r>
            <a:endParaRPr b="1" sz="700">
              <a:solidFill>
                <a:schemeClr val="lt1"/>
              </a:solidFill>
              <a:latin typeface="Lato"/>
              <a:ea typeface="Lato"/>
              <a:cs typeface="Lato"/>
              <a:sym typeface="Lato"/>
            </a:endParaRPr>
          </a:p>
        </p:txBody>
      </p:sp>
      <p:sp>
        <p:nvSpPr>
          <p:cNvPr id="369" name="Google Shape;369;p31"/>
          <p:cNvSpPr txBox="1"/>
          <p:nvPr/>
        </p:nvSpPr>
        <p:spPr>
          <a:xfrm rot="339350">
            <a:off x="8534910" y="2932847"/>
            <a:ext cx="718397" cy="29454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Pledge</a:t>
            </a:r>
            <a:endParaRPr b="1" sz="700">
              <a:solidFill>
                <a:schemeClr val="lt1"/>
              </a:solidFill>
              <a:latin typeface="Lato"/>
              <a:ea typeface="Lato"/>
              <a:cs typeface="Lato"/>
              <a:sym typeface="Lato"/>
            </a:endParaRPr>
          </a:p>
        </p:txBody>
      </p:sp>
      <p:sp>
        <p:nvSpPr>
          <p:cNvPr id="370" name="Google Shape;370;p31"/>
          <p:cNvSpPr txBox="1"/>
          <p:nvPr/>
        </p:nvSpPr>
        <p:spPr>
          <a:xfrm rot="334786">
            <a:off x="8372748" y="3498158"/>
            <a:ext cx="771355" cy="40323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Rewards Sustainability</a:t>
            </a:r>
            <a:endParaRPr b="1" sz="700">
              <a:solidFill>
                <a:schemeClr val="lt1"/>
              </a:solidFill>
              <a:latin typeface="Lato"/>
              <a:ea typeface="Lato"/>
              <a:cs typeface="Lato"/>
              <a:sym typeface="Lato"/>
            </a:endParaRPr>
          </a:p>
        </p:txBody>
      </p:sp>
      <p:sp>
        <p:nvSpPr>
          <p:cNvPr id="371" name="Google Shape;371;p31"/>
          <p:cNvSpPr txBox="1"/>
          <p:nvPr/>
        </p:nvSpPr>
        <p:spPr>
          <a:xfrm rot="352411">
            <a:off x="8393379" y="4182779"/>
            <a:ext cx="776878" cy="294521"/>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Fairness</a:t>
            </a:r>
            <a:endParaRPr b="1" sz="700">
              <a:solidFill>
                <a:schemeClr val="lt1"/>
              </a:solidFill>
              <a:latin typeface="Lato"/>
              <a:ea typeface="Lato"/>
              <a:cs typeface="Lato"/>
              <a:sym typeface="Lato"/>
            </a:endParaRPr>
          </a:p>
        </p:txBody>
      </p:sp>
      <p:sp>
        <p:nvSpPr>
          <p:cNvPr id="372" name="Google Shape;372;p31"/>
          <p:cNvSpPr txBox="1"/>
          <p:nvPr>
            <p:ph type="ctrTitle"/>
          </p:nvPr>
        </p:nvSpPr>
        <p:spPr>
          <a:xfrm>
            <a:off x="727950" y="354125"/>
            <a:ext cx="7688100" cy="1664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4000"/>
              <a:t>Pledge Leverage</a:t>
            </a:r>
            <a:endParaRPr sz="4000"/>
          </a:p>
        </p:txBody>
      </p:sp>
      <p:sp>
        <p:nvSpPr>
          <p:cNvPr id="373" name="Google Shape;373;p31"/>
          <p:cNvSpPr txBox="1"/>
          <p:nvPr/>
        </p:nvSpPr>
        <p:spPr>
          <a:xfrm>
            <a:off x="628400" y="1708675"/>
            <a:ext cx="7561200" cy="2650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600">
                <a:solidFill>
                  <a:schemeClr val="accent1"/>
                </a:solidFill>
                <a:latin typeface="Lato"/>
                <a:ea typeface="Lato"/>
                <a:cs typeface="Lato"/>
                <a:sym typeface="Lato"/>
              </a:rPr>
              <a:t>#4</a:t>
            </a:r>
            <a:endParaRPr sz="1600">
              <a:solidFill>
                <a:schemeClr val="accent1"/>
              </a:solidFill>
              <a:latin typeface="Lato"/>
              <a:ea typeface="Lato"/>
              <a:cs typeface="Lato"/>
              <a:sym typeface="Lato"/>
            </a:endParaRPr>
          </a:p>
          <a:p>
            <a:pPr indent="0" lvl="0" marL="0" rtl="0" algn="l">
              <a:lnSpc>
                <a:spcPct val="115000"/>
              </a:lnSpc>
              <a:spcBef>
                <a:spcPts val="0"/>
              </a:spcBef>
              <a:spcAft>
                <a:spcPts val="0"/>
              </a:spcAft>
              <a:buNone/>
            </a:pPr>
            <a:r>
              <a:t/>
            </a:r>
            <a:endParaRPr sz="1600">
              <a:solidFill>
                <a:schemeClr val="accent1"/>
              </a:solidFill>
              <a:latin typeface="Lato"/>
              <a:ea typeface="Lato"/>
              <a:cs typeface="Lato"/>
              <a:sym typeface="Lato"/>
            </a:endParaRPr>
          </a:p>
          <a:p>
            <a:pPr indent="-330200" lvl="0" marL="4572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Add L, keep k, delete a0</a:t>
            </a:r>
            <a:endParaRPr sz="1600">
              <a:solidFill>
                <a:schemeClr val="accent1"/>
              </a:solidFill>
              <a:latin typeface="Lato"/>
              <a:ea typeface="Lato"/>
              <a:cs typeface="Lato"/>
              <a:sym typeface="Lato"/>
            </a:endParaRPr>
          </a:p>
          <a:p>
            <a:pPr indent="-330200" lvl="1" marL="9144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Pool saturation will be determined by both L and k</a:t>
            </a:r>
            <a:endParaRPr sz="1600">
              <a:solidFill>
                <a:schemeClr val="accent1"/>
              </a:solidFill>
              <a:latin typeface="Lato"/>
              <a:ea typeface="Lato"/>
              <a:cs typeface="Lato"/>
              <a:sym typeface="Lato"/>
            </a:endParaRPr>
          </a:p>
          <a:p>
            <a:pPr indent="-330200" lvl="1" marL="9144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If a pool has a high pledge, it can potentially handle more stake before hitting diminishing returns—but only up to the limit that k sets for the network</a:t>
            </a:r>
            <a:endParaRPr sz="1600">
              <a:solidFill>
                <a:schemeClr val="accent1"/>
              </a:solidFill>
              <a:latin typeface="Lato"/>
              <a:ea typeface="Lato"/>
              <a:cs typeface="Lato"/>
              <a:sym typeface="Lato"/>
            </a:endParaRPr>
          </a:p>
          <a:p>
            <a:pPr indent="-330200" lvl="1" marL="9144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Everybody receives the same reward RATE no matter the pledge</a:t>
            </a:r>
            <a:endParaRPr sz="1600">
              <a:solidFill>
                <a:schemeClr val="accent1"/>
              </a:solidFill>
              <a:latin typeface="Lato"/>
              <a:ea typeface="Lato"/>
              <a:cs typeface="Lato"/>
              <a:sym typeface="Lato"/>
            </a:endParaRPr>
          </a:p>
          <a:p>
            <a:pPr indent="0" lvl="0" marL="0" rtl="0" algn="l">
              <a:lnSpc>
                <a:spcPct val="115000"/>
              </a:lnSpc>
              <a:spcBef>
                <a:spcPts val="0"/>
              </a:spcBef>
              <a:spcAft>
                <a:spcPts val="0"/>
              </a:spcAft>
              <a:buNone/>
            </a:pPr>
            <a:r>
              <a:t/>
            </a:r>
            <a:endParaRPr sz="1300">
              <a:solidFill>
                <a:schemeClr val="accent1"/>
              </a:solidFill>
              <a:latin typeface="Lato"/>
              <a:ea typeface="Lato"/>
              <a:cs typeface="Lato"/>
              <a:sym typeface="Lato"/>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7" name="Shape 377"/>
        <p:cNvGrpSpPr/>
        <p:nvPr/>
      </p:nvGrpSpPr>
      <p:grpSpPr>
        <a:xfrm>
          <a:off x="0" y="0"/>
          <a:ext cx="0" cy="0"/>
          <a:chOff x="0" y="0"/>
          <a:chExt cx="0" cy="0"/>
        </a:xfrm>
      </p:grpSpPr>
      <p:sp>
        <p:nvSpPr>
          <p:cNvPr id="378" name="Google Shape;378;p32"/>
          <p:cNvSpPr txBox="1"/>
          <p:nvPr/>
        </p:nvSpPr>
        <p:spPr>
          <a:xfrm>
            <a:off x="3208325" y="1869700"/>
            <a:ext cx="4190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379" name="Google Shape;379;p32"/>
          <p:cNvSpPr/>
          <p:nvPr/>
        </p:nvSpPr>
        <p:spPr>
          <a:xfrm rot="5400000">
            <a:off x="8607892" y="1488181"/>
            <a:ext cx="315600" cy="756600"/>
          </a:xfrm>
          <a:prstGeom prst="parallelogram">
            <a:avLst>
              <a:gd fmla="val 25000" name="adj"/>
            </a:avLst>
          </a:prstGeom>
          <a:solidFill>
            <a:srgbClr val="2353FF">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80" name="Google Shape;380;p32"/>
          <p:cNvSpPr/>
          <p:nvPr/>
        </p:nvSpPr>
        <p:spPr>
          <a:xfrm rot="5400000">
            <a:off x="8607892" y="2111427"/>
            <a:ext cx="315600" cy="756600"/>
          </a:xfrm>
          <a:prstGeom prst="parallelogram">
            <a:avLst>
              <a:gd fmla="val 25000" name="adj"/>
            </a:avLst>
          </a:prstGeom>
          <a:solidFill>
            <a:schemeClr val="accen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81" name="Google Shape;381;p32"/>
          <p:cNvSpPr/>
          <p:nvPr/>
        </p:nvSpPr>
        <p:spPr>
          <a:xfrm rot="5400000">
            <a:off x="8607892" y="2692099"/>
            <a:ext cx="315600" cy="756600"/>
          </a:xfrm>
          <a:prstGeom prst="parallelogram">
            <a:avLst>
              <a:gd fmla="val 25000" name="adj"/>
            </a:avLst>
          </a:prstGeom>
          <a:solidFill>
            <a:srgbClr val="FD5533">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82" name="Google Shape;382;p32"/>
          <p:cNvSpPr/>
          <p:nvPr/>
        </p:nvSpPr>
        <p:spPr>
          <a:xfrm rot="5400000">
            <a:off x="8607892" y="3321470"/>
            <a:ext cx="315600" cy="756600"/>
          </a:xfrm>
          <a:prstGeom prst="parallelogram">
            <a:avLst>
              <a:gd fmla="val 25000" name="adj"/>
            </a:avLst>
          </a:prstGeom>
          <a:solidFill>
            <a:schemeClr val="accent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83" name="Google Shape;383;p32"/>
          <p:cNvSpPr/>
          <p:nvPr/>
        </p:nvSpPr>
        <p:spPr>
          <a:xfrm rot="5400000">
            <a:off x="8607892" y="3951742"/>
            <a:ext cx="315600" cy="756600"/>
          </a:xfrm>
          <a:prstGeom prst="parallelogram">
            <a:avLst>
              <a:gd fmla="val 25000" name="adj"/>
            </a:avLst>
          </a:prstGeom>
          <a:solidFill>
            <a:srgbClr val="FEC104">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84" name="Google Shape;384;p32"/>
          <p:cNvSpPr txBox="1"/>
          <p:nvPr/>
        </p:nvSpPr>
        <p:spPr>
          <a:xfrm rot="325324">
            <a:off x="8333254" y="1715660"/>
            <a:ext cx="936591" cy="29458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Decentralization</a:t>
            </a:r>
            <a:endParaRPr b="1" sz="700">
              <a:solidFill>
                <a:schemeClr val="lt1"/>
              </a:solidFill>
              <a:latin typeface="Lato"/>
              <a:ea typeface="Lato"/>
              <a:cs typeface="Lato"/>
              <a:sym typeface="Lato"/>
            </a:endParaRPr>
          </a:p>
        </p:txBody>
      </p:sp>
      <p:sp>
        <p:nvSpPr>
          <p:cNvPr id="385" name="Google Shape;385;p32"/>
          <p:cNvSpPr txBox="1"/>
          <p:nvPr/>
        </p:nvSpPr>
        <p:spPr>
          <a:xfrm rot="370045">
            <a:off x="8432931" y="2351073"/>
            <a:ext cx="834932" cy="294568"/>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Sticky Stake</a:t>
            </a:r>
            <a:endParaRPr b="1" sz="700">
              <a:solidFill>
                <a:schemeClr val="lt1"/>
              </a:solidFill>
              <a:latin typeface="Lato"/>
              <a:ea typeface="Lato"/>
              <a:cs typeface="Lato"/>
              <a:sym typeface="Lato"/>
            </a:endParaRPr>
          </a:p>
        </p:txBody>
      </p:sp>
      <p:sp>
        <p:nvSpPr>
          <p:cNvPr id="386" name="Google Shape;386;p32"/>
          <p:cNvSpPr txBox="1"/>
          <p:nvPr/>
        </p:nvSpPr>
        <p:spPr>
          <a:xfrm rot="339350">
            <a:off x="8534910" y="2932847"/>
            <a:ext cx="718397" cy="29454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Pledge</a:t>
            </a:r>
            <a:endParaRPr b="1" sz="700">
              <a:solidFill>
                <a:schemeClr val="lt1"/>
              </a:solidFill>
              <a:latin typeface="Lato"/>
              <a:ea typeface="Lato"/>
              <a:cs typeface="Lato"/>
              <a:sym typeface="Lato"/>
            </a:endParaRPr>
          </a:p>
        </p:txBody>
      </p:sp>
      <p:sp>
        <p:nvSpPr>
          <p:cNvPr id="387" name="Google Shape;387;p32"/>
          <p:cNvSpPr txBox="1"/>
          <p:nvPr/>
        </p:nvSpPr>
        <p:spPr>
          <a:xfrm rot="334786">
            <a:off x="8372748" y="3498158"/>
            <a:ext cx="771355" cy="40323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Rewards Sustainability</a:t>
            </a:r>
            <a:endParaRPr b="1" sz="700">
              <a:solidFill>
                <a:schemeClr val="lt1"/>
              </a:solidFill>
              <a:latin typeface="Lato"/>
              <a:ea typeface="Lato"/>
              <a:cs typeface="Lato"/>
              <a:sym typeface="Lato"/>
            </a:endParaRPr>
          </a:p>
        </p:txBody>
      </p:sp>
      <p:sp>
        <p:nvSpPr>
          <p:cNvPr id="388" name="Google Shape;388;p32"/>
          <p:cNvSpPr txBox="1"/>
          <p:nvPr/>
        </p:nvSpPr>
        <p:spPr>
          <a:xfrm rot="352411">
            <a:off x="8393379" y="4182779"/>
            <a:ext cx="776878" cy="294521"/>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Fairness</a:t>
            </a:r>
            <a:endParaRPr b="1" sz="700">
              <a:solidFill>
                <a:schemeClr val="lt1"/>
              </a:solidFill>
              <a:latin typeface="Lato"/>
              <a:ea typeface="Lato"/>
              <a:cs typeface="Lato"/>
              <a:sym typeface="Lato"/>
            </a:endParaRPr>
          </a:p>
        </p:txBody>
      </p:sp>
      <p:sp>
        <p:nvSpPr>
          <p:cNvPr id="389" name="Google Shape;389;p32"/>
          <p:cNvSpPr txBox="1"/>
          <p:nvPr>
            <p:ph type="ctrTitle"/>
          </p:nvPr>
        </p:nvSpPr>
        <p:spPr>
          <a:xfrm>
            <a:off x="727950" y="354125"/>
            <a:ext cx="7602900" cy="1664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Demurrage</a:t>
            </a:r>
            <a:endParaRPr/>
          </a:p>
        </p:txBody>
      </p:sp>
      <p:sp>
        <p:nvSpPr>
          <p:cNvPr id="390" name="Google Shape;390;p32"/>
          <p:cNvSpPr txBox="1"/>
          <p:nvPr/>
        </p:nvSpPr>
        <p:spPr>
          <a:xfrm>
            <a:off x="582275" y="1506600"/>
            <a:ext cx="7633200" cy="2130300"/>
          </a:xfrm>
          <a:prstGeom prst="rect">
            <a:avLst/>
          </a:prstGeom>
          <a:noFill/>
          <a:ln>
            <a:noFill/>
          </a:ln>
        </p:spPr>
        <p:txBody>
          <a:bodyPr anchorCtr="0" anchor="t" bIns="91425" lIns="91425" spcFirstLastPara="1" rIns="91425" wrap="square" tIns="91425">
            <a:spAutoFit/>
          </a:bodyPr>
          <a:lstStyle/>
          <a:p>
            <a:pPr indent="-330200" lvl="0" marL="4572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The problem:</a:t>
            </a:r>
            <a:endParaRPr sz="1600">
              <a:solidFill>
                <a:schemeClr val="accent1"/>
              </a:solidFill>
              <a:latin typeface="Lato"/>
              <a:ea typeface="Lato"/>
              <a:cs typeface="Lato"/>
              <a:sym typeface="Lato"/>
            </a:endParaRPr>
          </a:p>
          <a:p>
            <a:pPr indent="-330200" lvl="1" marL="9144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Eventually the reserves will be depleted.  Will transaction fees alone be enough to sustain SPOs?</a:t>
            </a:r>
            <a:endParaRPr sz="1600">
              <a:solidFill>
                <a:schemeClr val="accent1"/>
              </a:solidFill>
              <a:latin typeface="Lato"/>
              <a:ea typeface="Lato"/>
              <a:cs typeface="Lato"/>
              <a:sym typeface="Lato"/>
            </a:endParaRPr>
          </a:p>
          <a:p>
            <a:pPr indent="-330200" lvl="1" marL="9144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If we need more, the only other popular solution is tail emissions, which is inflationary (and controversial)</a:t>
            </a:r>
            <a:endParaRPr sz="1600">
              <a:solidFill>
                <a:schemeClr val="accent1"/>
              </a:solidFill>
              <a:latin typeface="Lato"/>
              <a:ea typeface="Lato"/>
              <a:cs typeface="Lato"/>
              <a:sym typeface="Lato"/>
            </a:endParaRPr>
          </a:p>
          <a:p>
            <a:pPr indent="-330200" lvl="1" marL="9144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On the contrary, lost ADA that is removed from circulation never returns, which is deflationary</a:t>
            </a:r>
            <a:endParaRPr sz="1600">
              <a:solidFill>
                <a:schemeClr val="accent1"/>
              </a:solidFill>
              <a:latin typeface="Lato"/>
              <a:ea typeface="Lato"/>
              <a:cs typeface="Lato"/>
              <a:sym typeface="Lat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5"/>
          <p:cNvSpPr txBox="1"/>
          <p:nvPr/>
        </p:nvSpPr>
        <p:spPr>
          <a:xfrm>
            <a:off x="3208325" y="1869700"/>
            <a:ext cx="4190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98" name="Google Shape;98;p15"/>
          <p:cNvSpPr txBox="1"/>
          <p:nvPr>
            <p:ph type="ctrTitle"/>
          </p:nvPr>
        </p:nvSpPr>
        <p:spPr>
          <a:xfrm>
            <a:off x="727950" y="354125"/>
            <a:ext cx="7688100" cy="1664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Summary</a:t>
            </a:r>
            <a:endParaRPr/>
          </a:p>
        </p:txBody>
      </p:sp>
      <p:sp>
        <p:nvSpPr>
          <p:cNvPr id="99" name="Google Shape;99;p15"/>
          <p:cNvSpPr txBox="1"/>
          <p:nvPr/>
        </p:nvSpPr>
        <p:spPr>
          <a:xfrm>
            <a:off x="589500" y="1180925"/>
            <a:ext cx="7965000" cy="3386400"/>
          </a:xfrm>
          <a:prstGeom prst="rect">
            <a:avLst/>
          </a:prstGeom>
          <a:noFill/>
          <a:ln>
            <a:noFill/>
          </a:ln>
        </p:spPr>
        <p:txBody>
          <a:bodyPr anchorCtr="0" anchor="t" bIns="91425" lIns="91425" spcFirstLastPara="1" rIns="91425" wrap="square" tIns="91425">
            <a:spAutoFit/>
          </a:bodyPr>
          <a:lstStyle/>
          <a:p>
            <a:pPr indent="0" lvl="0" marL="457200" rtl="0" algn="l">
              <a:lnSpc>
                <a:spcPct val="150000"/>
              </a:lnSpc>
              <a:spcBef>
                <a:spcPts val="0"/>
              </a:spcBef>
              <a:spcAft>
                <a:spcPts val="0"/>
              </a:spcAft>
              <a:buNone/>
            </a:pPr>
            <a:r>
              <a:t/>
            </a:r>
            <a:endParaRPr sz="1600">
              <a:solidFill>
                <a:schemeClr val="accent1"/>
              </a:solidFill>
              <a:latin typeface="Lato"/>
              <a:ea typeface="Lato"/>
              <a:cs typeface="Lato"/>
              <a:sym typeface="Lato"/>
            </a:endParaRPr>
          </a:p>
          <a:p>
            <a:pPr indent="-330200" lvl="0" marL="457200" rtl="0" algn="l">
              <a:lnSpc>
                <a:spcPct val="150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Key Challenges</a:t>
            </a:r>
            <a:endParaRPr sz="1600">
              <a:solidFill>
                <a:schemeClr val="accent1"/>
              </a:solidFill>
              <a:latin typeface="Lato"/>
              <a:ea typeface="Lato"/>
              <a:cs typeface="Lato"/>
              <a:sym typeface="Lato"/>
            </a:endParaRPr>
          </a:p>
          <a:p>
            <a:pPr indent="-330200" lvl="0" marL="457200" rtl="0" algn="l">
              <a:lnSpc>
                <a:spcPct val="150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Ideas</a:t>
            </a:r>
            <a:endParaRPr sz="1600">
              <a:solidFill>
                <a:schemeClr val="accent1"/>
              </a:solidFill>
              <a:latin typeface="Lato"/>
              <a:ea typeface="Lato"/>
              <a:cs typeface="Lato"/>
              <a:sym typeface="Lato"/>
            </a:endParaRPr>
          </a:p>
          <a:p>
            <a:pPr indent="-330200" lvl="1" marL="914400" rtl="0" algn="l">
              <a:lnSpc>
                <a:spcPct val="150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Change minPoolCost to minMargin</a:t>
            </a:r>
            <a:endParaRPr sz="1600">
              <a:solidFill>
                <a:schemeClr val="accent1"/>
              </a:solidFill>
              <a:latin typeface="Lato"/>
              <a:ea typeface="Lato"/>
              <a:cs typeface="Lato"/>
              <a:sym typeface="Lato"/>
            </a:endParaRPr>
          </a:p>
          <a:p>
            <a:pPr indent="-330200" lvl="1" marL="914400" rtl="0" algn="l">
              <a:lnSpc>
                <a:spcPct val="150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Use All Rewards for Active Stake</a:t>
            </a:r>
            <a:endParaRPr sz="1600">
              <a:solidFill>
                <a:schemeClr val="accent1"/>
              </a:solidFill>
              <a:latin typeface="Lato"/>
              <a:ea typeface="Lato"/>
              <a:cs typeface="Lato"/>
              <a:sym typeface="Lato"/>
            </a:endParaRPr>
          </a:p>
          <a:p>
            <a:pPr indent="-330200" lvl="1" marL="914400" rtl="0" algn="l">
              <a:lnSpc>
                <a:spcPct val="150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Expiring Delegation Certificates</a:t>
            </a:r>
            <a:endParaRPr sz="1600">
              <a:solidFill>
                <a:schemeClr val="accent1"/>
              </a:solidFill>
              <a:latin typeface="Lato"/>
              <a:ea typeface="Lato"/>
              <a:cs typeface="Lato"/>
              <a:sym typeface="Lato"/>
            </a:endParaRPr>
          </a:p>
          <a:p>
            <a:pPr indent="-330200" lvl="1" marL="914400" rtl="0" algn="l">
              <a:lnSpc>
                <a:spcPct val="150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Pledge Leverage</a:t>
            </a:r>
            <a:endParaRPr sz="1600">
              <a:solidFill>
                <a:schemeClr val="accent1"/>
              </a:solidFill>
              <a:latin typeface="Lato"/>
              <a:ea typeface="Lato"/>
              <a:cs typeface="Lato"/>
              <a:sym typeface="Lato"/>
            </a:endParaRPr>
          </a:p>
          <a:p>
            <a:pPr indent="-330200" lvl="1" marL="914400" rtl="0" algn="l">
              <a:lnSpc>
                <a:spcPct val="150000"/>
              </a:lnSpc>
              <a:spcBef>
                <a:spcPts val="0"/>
              </a:spcBef>
              <a:spcAft>
                <a:spcPts val="0"/>
              </a:spcAft>
              <a:buClr>
                <a:schemeClr val="accent1"/>
              </a:buClr>
              <a:buSzPts val="1600"/>
              <a:buFont typeface="Lato"/>
              <a:buChar char="○"/>
            </a:pPr>
            <a:r>
              <a:rPr lang="en" sz="1600" strike="sngStrike">
                <a:solidFill>
                  <a:schemeClr val="accent1"/>
                </a:solidFill>
                <a:latin typeface="Lato"/>
                <a:ea typeface="Lato"/>
                <a:cs typeface="Lato"/>
                <a:sym typeface="Lato"/>
              </a:rPr>
              <a:t>Demurrage</a:t>
            </a:r>
            <a:endParaRPr sz="1600" strike="sngStrike">
              <a:solidFill>
                <a:schemeClr val="accent1"/>
              </a:solidFill>
              <a:latin typeface="Lato"/>
              <a:ea typeface="Lato"/>
              <a:cs typeface="Lato"/>
              <a:sym typeface="Lato"/>
            </a:endParaRPr>
          </a:p>
          <a:p>
            <a:pPr indent="-330200" lvl="1" marL="914400" rtl="0" algn="l">
              <a:lnSpc>
                <a:spcPct val="150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Leios / Testnet / Mithril Incentives</a:t>
            </a:r>
            <a:endParaRPr sz="1600">
              <a:solidFill>
                <a:schemeClr val="accent1"/>
              </a:solidFill>
              <a:latin typeface="Lato"/>
              <a:ea typeface="Lato"/>
              <a:cs typeface="Lato"/>
              <a:sym typeface="Lato"/>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4" name="Shape 394"/>
        <p:cNvGrpSpPr/>
        <p:nvPr/>
      </p:nvGrpSpPr>
      <p:grpSpPr>
        <a:xfrm>
          <a:off x="0" y="0"/>
          <a:ext cx="0" cy="0"/>
          <a:chOff x="0" y="0"/>
          <a:chExt cx="0" cy="0"/>
        </a:xfrm>
      </p:grpSpPr>
      <p:sp>
        <p:nvSpPr>
          <p:cNvPr id="395" name="Google Shape;395;p33"/>
          <p:cNvSpPr txBox="1"/>
          <p:nvPr/>
        </p:nvSpPr>
        <p:spPr>
          <a:xfrm>
            <a:off x="3208325" y="1869700"/>
            <a:ext cx="4190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396" name="Google Shape;396;p33"/>
          <p:cNvSpPr/>
          <p:nvPr/>
        </p:nvSpPr>
        <p:spPr>
          <a:xfrm rot="5400000">
            <a:off x="8607892" y="1488181"/>
            <a:ext cx="315600" cy="756600"/>
          </a:xfrm>
          <a:prstGeom prst="parallelogram">
            <a:avLst>
              <a:gd fmla="val 25000" name="adj"/>
            </a:avLst>
          </a:prstGeom>
          <a:solidFill>
            <a:srgbClr val="2353FF">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97" name="Google Shape;397;p33"/>
          <p:cNvSpPr/>
          <p:nvPr/>
        </p:nvSpPr>
        <p:spPr>
          <a:xfrm rot="5400000">
            <a:off x="8607892" y="2111427"/>
            <a:ext cx="315600" cy="756600"/>
          </a:xfrm>
          <a:prstGeom prst="parallelogram">
            <a:avLst>
              <a:gd fmla="val 25000" name="adj"/>
            </a:avLst>
          </a:prstGeom>
          <a:solidFill>
            <a:schemeClr val="accen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98" name="Google Shape;398;p33"/>
          <p:cNvSpPr/>
          <p:nvPr/>
        </p:nvSpPr>
        <p:spPr>
          <a:xfrm rot="5400000">
            <a:off x="8607892" y="2692099"/>
            <a:ext cx="315600" cy="756600"/>
          </a:xfrm>
          <a:prstGeom prst="parallelogram">
            <a:avLst>
              <a:gd fmla="val 25000" name="adj"/>
            </a:avLst>
          </a:prstGeom>
          <a:solidFill>
            <a:srgbClr val="FD5533">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399" name="Google Shape;399;p33"/>
          <p:cNvSpPr/>
          <p:nvPr/>
        </p:nvSpPr>
        <p:spPr>
          <a:xfrm rot="5400000">
            <a:off x="8607892" y="3321470"/>
            <a:ext cx="315600" cy="756600"/>
          </a:xfrm>
          <a:prstGeom prst="parallelogram">
            <a:avLst>
              <a:gd fmla="val 25000" name="adj"/>
            </a:avLst>
          </a:prstGeom>
          <a:solidFill>
            <a:schemeClr val="accent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400" name="Google Shape;400;p33"/>
          <p:cNvSpPr/>
          <p:nvPr/>
        </p:nvSpPr>
        <p:spPr>
          <a:xfrm rot="5400000">
            <a:off x="8607892" y="3951742"/>
            <a:ext cx="315600" cy="756600"/>
          </a:xfrm>
          <a:prstGeom prst="parallelogram">
            <a:avLst>
              <a:gd fmla="val 25000" name="adj"/>
            </a:avLst>
          </a:prstGeom>
          <a:solidFill>
            <a:srgbClr val="FEC104">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401" name="Google Shape;401;p33"/>
          <p:cNvSpPr txBox="1"/>
          <p:nvPr/>
        </p:nvSpPr>
        <p:spPr>
          <a:xfrm rot="325324">
            <a:off x="8333254" y="1715660"/>
            <a:ext cx="936591" cy="29458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Decentralization</a:t>
            </a:r>
            <a:endParaRPr b="1" sz="700">
              <a:solidFill>
                <a:schemeClr val="lt1"/>
              </a:solidFill>
              <a:latin typeface="Lato"/>
              <a:ea typeface="Lato"/>
              <a:cs typeface="Lato"/>
              <a:sym typeface="Lato"/>
            </a:endParaRPr>
          </a:p>
        </p:txBody>
      </p:sp>
      <p:sp>
        <p:nvSpPr>
          <p:cNvPr id="402" name="Google Shape;402;p33"/>
          <p:cNvSpPr txBox="1"/>
          <p:nvPr/>
        </p:nvSpPr>
        <p:spPr>
          <a:xfrm rot="370045">
            <a:off x="8432931" y="2351073"/>
            <a:ext cx="834932" cy="294568"/>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Sticky Stake</a:t>
            </a:r>
            <a:endParaRPr b="1" sz="700">
              <a:solidFill>
                <a:schemeClr val="lt1"/>
              </a:solidFill>
              <a:latin typeface="Lato"/>
              <a:ea typeface="Lato"/>
              <a:cs typeface="Lato"/>
              <a:sym typeface="Lato"/>
            </a:endParaRPr>
          </a:p>
        </p:txBody>
      </p:sp>
      <p:sp>
        <p:nvSpPr>
          <p:cNvPr id="403" name="Google Shape;403;p33"/>
          <p:cNvSpPr txBox="1"/>
          <p:nvPr/>
        </p:nvSpPr>
        <p:spPr>
          <a:xfrm rot="339350">
            <a:off x="8534910" y="2932847"/>
            <a:ext cx="718397" cy="29454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Pledge</a:t>
            </a:r>
            <a:endParaRPr b="1" sz="700">
              <a:solidFill>
                <a:schemeClr val="lt1"/>
              </a:solidFill>
              <a:latin typeface="Lato"/>
              <a:ea typeface="Lato"/>
              <a:cs typeface="Lato"/>
              <a:sym typeface="Lato"/>
            </a:endParaRPr>
          </a:p>
        </p:txBody>
      </p:sp>
      <p:sp>
        <p:nvSpPr>
          <p:cNvPr id="404" name="Google Shape;404;p33"/>
          <p:cNvSpPr txBox="1"/>
          <p:nvPr/>
        </p:nvSpPr>
        <p:spPr>
          <a:xfrm rot="334786">
            <a:off x="8372748" y="3498158"/>
            <a:ext cx="771355" cy="40323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Rewards Sustainability</a:t>
            </a:r>
            <a:endParaRPr b="1" sz="700">
              <a:solidFill>
                <a:schemeClr val="lt1"/>
              </a:solidFill>
              <a:latin typeface="Lato"/>
              <a:ea typeface="Lato"/>
              <a:cs typeface="Lato"/>
              <a:sym typeface="Lato"/>
            </a:endParaRPr>
          </a:p>
        </p:txBody>
      </p:sp>
      <p:sp>
        <p:nvSpPr>
          <p:cNvPr id="405" name="Google Shape;405;p33"/>
          <p:cNvSpPr txBox="1"/>
          <p:nvPr/>
        </p:nvSpPr>
        <p:spPr>
          <a:xfrm rot="352411">
            <a:off x="8393379" y="4182779"/>
            <a:ext cx="776878" cy="294521"/>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Fairness</a:t>
            </a:r>
            <a:endParaRPr b="1" sz="700">
              <a:solidFill>
                <a:schemeClr val="lt1"/>
              </a:solidFill>
              <a:latin typeface="Lato"/>
              <a:ea typeface="Lato"/>
              <a:cs typeface="Lato"/>
              <a:sym typeface="Lato"/>
            </a:endParaRPr>
          </a:p>
        </p:txBody>
      </p:sp>
      <p:sp>
        <p:nvSpPr>
          <p:cNvPr id="406" name="Google Shape;406;p33"/>
          <p:cNvSpPr txBox="1"/>
          <p:nvPr>
            <p:ph type="ctrTitle"/>
          </p:nvPr>
        </p:nvSpPr>
        <p:spPr>
          <a:xfrm>
            <a:off x="727950" y="354125"/>
            <a:ext cx="7602900" cy="1664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Demurrage</a:t>
            </a:r>
            <a:endParaRPr/>
          </a:p>
        </p:txBody>
      </p:sp>
      <p:sp>
        <p:nvSpPr>
          <p:cNvPr id="407" name="Google Shape;407;p33"/>
          <p:cNvSpPr txBox="1"/>
          <p:nvPr/>
        </p:nvSpPr>
        <p:spPr>
          <a:xfrm>
            <a:off x="582250" y="1566375"/>
            <a:ext cx="7633200" cy="3374100"/>
          </a:xfrm>
          <a:prstGeom prst="rect">
            <a:avLst/>
          </a:prstGeom>
          <a:noFill/>
          <a:ln>
            <a:noFill/>
          </a:ln>
        </p:spPr>
        <p:txBody>
          <a:bodyPr anchorCtr="0" anchor="t" bIns="91425" lIns="91425" spcFirstLastPara="1" rIns="91425" wrap="square" tIns="91425">
            <a:spAutoFit/>
          </a:bodyPr>
          <a:lstStyle/>
          <a:p>
            <a:pPr indent="-317500" lvl="0" marL="457200" rtl="0" algn="l">
              <a:lnSpc>
                <a:spcPct val="115000"/>
              </a:lnSpc>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The solution:</a:t>
            </a:r>
            <a:endParaRPr>
              <a:solidFill>
                <a:schemeClr val="accent1"/>
              </a:solidFill>
              <a:latin typeface="Lato"/>
              <a:ea typeface="Lato"/>
              <a:cs typeface="Lato"/>
              <a:sym typeface="Lato"/>
            </a:endParaRPr>
          </a:p>
          <a:p>
            <a:pPr indent="-317500" lvl="1" marL="914400" rtl="0" algn="l">
              <a:lnSpc>
                <a:spcPct val="115000"/>
              </a:lnSpc>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UTxOs that have not been spent in a very long time (i.e., 10+ years) can be slowly reclaimed to SPOs/delegators.</a:t>
            </a:r>
            <a:endParaRPr>
              <a:solidFill>
                <a:schemeClr val="accent1"/>
              </a:solidFill>
              <a:latin typeface="Lato"/>
              <a:ea typeface="Lato"/>
              <a:cs typeface="Lato"/>
              <a:sym typeface="Lato"/>
            </a:endParaRPr>
          </a:p>
          <a:p>
            <a:pPr indent="-317500" lvl="1" marL="914400" rtl="0" algn="l">
              <a:lnSpc>
                <a:spcPct val="115000"/>
              </a:lnSpc>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Can combine it with “Expiring Delegation Certificates” and have demurrage only apply to undelegated UTxOs (in addition to being inactive for many years)</a:t>
            </a:r>
            <a:endParaRPr>
              <a:solidFill>
                <a:schemeClr val="accent1"/>
              </a:solidFill>
              <a:latin typeface="Lato"/>
              <a:ea typeface="Lato"/>
              <a:cs typeface="Lato"/>
              <a:sym typeface="Lato"/>
            </a:endParaRPr>
          </a:p>
          <a:p>
            <a:pPr indent="-317500" lvl="1" marL="914400" rtl="0" algn="l">
              <a:lnSpc>
                <a:spcPct val="115000"/>
              </a:lnSpc>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Results in a perfectly stable total supply of ADA.</a:t>
            </a:r>
            <a:endParaRPr>
              <a:solidFill>
                <a:schemeClr val="accent1"/>
              </a:solidFill>
              <a:latin typeface="Lato"/>
              <a:ea typeface="Lato"/>
              <a:cs typeface="Lato"/>
              <a:sym typeface="Lato"/>
            </a:endParaRPr>
          </a:p>
          <a:p>
            <a:pPr indent="-317500" lvl="1" marL="914400" rtl="0" algn="l">
              <a:lnSpc>
                <a:spcPct val="115000"/>
              </a:lnSpc>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Supplements SPO/delegator rewards.</a:t>
            </a:r>
            <a:endParaRPr>
              <a:solidFill>
                <a:schemeClr val="accent1"/>
              </a:solidFill>
              <a:latin typeface="Lato"/>
              <a:ea typeface="Lato"/>
              <a:cs typeface="Lato"/>
              <a:sym typeface="Lato"/>
            </a:endParaRPr>
          </a:p>
          <a:p>
            <a:pPr indent="-317500" lvl="1" marL="914400" rtl="0" algn="l">
              <a:lnSpc>
                <a:spcPct val="115000"/>
              </a:lnSpc>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Ergo blockchain currently uses this with the eUTxO model to great success</a:t>
            </a:r>
            <a:endParaRPr>
              <a:solidFill>
                <a:schemeClr val="accent1"/>
              </a:solidFill>
              <a:latin typeface="Lato"/>
              <a:ea typeface="Lato"/>
              <a:cs typeface="Lato"/>
              <a:sym typeface="Lato"/>
            </a:endParaRPr>
          </a:p>
          <a:p>
            <a:pPr indent="-317500" lvl="1" marL="914400" rtl="0" algn="l">
              <a:lnSpc>
                <a:spcPct val="115000"/>
              </a:lnSpc>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Penalizes inactivity (as opposed to Tx fees, which penalize activity)</a:t>
            </a:r>
            <a:endParaRPr>
              <a:solidFill>
                <a:schemeClr val="accent1"/>
              </a:solidFill>
              <a:latin typeface="Lato"/>
              <a:ea typeface="Lato"/>
              <a:cs typeface="Lato"/>
              <a:sym typeface="Lato"/>
            </a:endParaRPr>
          </a:p>
          <a:p>
            <a:pPr indent="-317500" lvl="0" marL="457200" rtl="0" algn="l">
              <a:lnSpc>
                <a:spcPct val="115000"/>
              </a:lnSpc>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Tradeoff:</a:t>
            </a:r>
            <a:endParaRPr>
              <a:solidFill>
                <a:schemeClr val="accent1"/>
              </a:solidFill>
              <a:latin typeface="Lato"/>
              <a:ea typeface="Lato"/>
              <a:cs typeface="Lato"/>
              <a:sym typeface="Lato"/>
            </a:endParaRPr>
          </a:p>
          <a:p>
            <a:pPr indent="-317500" lvl="1" marL="914400" rtl="0" algn="l">
              <a:lnSpc>
                <a:spcPct val="115000"/>
              </a:lnSpc>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Reclaiming UTxOs that belong to someone else is controversial and probably unconstitutional.</a:t>
            </a:r>
            <a:endParaRPr>
              <a:solidFill>
                <a:schemeClr val="accent1"/>
              </a:solidFill>
              <a:latin typeface="Lato"/>
              <a:ea typeface="Lato"/>
              <a:cs typeface="Lato"/>
              <a:sym typeface="Lato"/>
            </a:endParaRPr>
          </a:p>
          <a:p>
            <a:pPr indent="-317500" lvl="1" marL="914400" rtl="0" algn="l">
              <a:lnSpc>
                <a:spcPct val="115000"/>
              </a:lnSpc>
              <a:spcBef>
                <a:spcPts val="0"/>
              </a:spcBef>
              <a:spcAft>
                <a:spcPts val="0"/>
              </a:spcAft>
              <a:buClr>
                <a:schemeClr val="accent1"/>
              </a:buClr>
              <a:buSzPts val="1400"/>
              <a:buFont typeface="Lato"/>
              <a:buChar char="○"/>
            </a:pPr>
            <a:r>
              <a:rPr lang="en">
                <a:solidFill>
                  <a:schemeClr val="accent1"/>
                </a:solidFill>
                <a:latin typeface="Lato"/>
                <a:ea typeface="Lato"/>
                <a:cs typeface="Lato"/>
                <a:sym typeface="Lato"/>
              </a:rPr>
              <a:t>Technically difficult to implement</a:t>
            </a:r>
            <a:endParaRPr>
              <a:solidFill>
                <a:schemeClr val="accent1"/>
              </a:solidFill>
              <a:latin typeface="Lato"/>
              <a:ea typeface="Lato"/>
              <a:cs typeface="Lato"/>
              <a:sym typeface="Lato"/>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1" name="Shape 411"/>
        <p:cNvGrpSpPr/>
        <p:nvPr/>
      </p:nvGrpSpPr>
      <p:grpSpPr>
        <a:xfrm>
          <a:off x="0" y="0"/>
          <a:ext cx="0" cy="0"/>
          <a:chOff x="0" y="0"/>
          <a:chExt cx="0" cy="0"/>
        </a:xfrm>
      </p:grpSpPr>
      <p:sp>
        <p:nvSpPr>
          <p:cNvPr id="412" name="Google Shape;412;p34"/>
          <p:cNvSpPr txBox="1"/>
          <p:nvPr/>
        </p:nvSpPr>
        <p:spPr>
          <a:xfrm>
            <a:off x="3208325" y="1869700"/>
            <a:ext cx="4190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413" name="Google Shape;413;p34"/>
          <p:cNvSpPr/>
          <p:nvPr/>
        </p:nvSpPr>
        <p:spPr>
          <a:xfrm rot="5400000">
            <a:off x="8607892" y="1488181"/>
            <a:ext cx="315600" cy="756600"/>
          </a:xfrm>
          <a:prstGeom prst="parallelogram">
            <a:avLst>
              <a:gd fmla="val 25000" name="adj"/>
            </a:avLst>
          </a:prstGeom>
          <a:solidFill>
            <a:srgbClr val="2353FF">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414" name="Google Shape;414;p34"/>
          <p:cNvSpPr/>
          <p:nvPr/>
        </p:nvSpPr>
        <p:spPr>
          <a:xfrm rot="5400000">
            <a:off x="8607892" y="2111427"/>
            <a:ext cx="315600" cy="756600"/>
          </a:xfrm>
          <a:prstGeom prst="parallelogram">
            <a:avLst>
              <a:gd fmla="val 25000" name="adj"/>
            </a:avLst>
          </a:prstGeom>
          <a:solidFill>
            <a:srgbClr val="6AA4C8">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415" name="Google Shape;415;p34"/>
          <p:cNvSpPr/>
          <p:nvPr/>
        </p:nvSpPr>
        <p:spPr>
          <a:xfrm rot="5400000">
            <a:off x="8607892" y="2692099"/>
            <a:ext cx="315600" cy="756600"/>
          </a:xfrm>
          <a:prstGeom prst="parallelogram">
            <a:avLst>
              <a:gd fmla="val 25000" name="adj"/>
            </a:avLst>
          </a:prstGeom>
          <a:solidFill>
            <a:srgbClr val="FD5533">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416" name="Google Shape;416;p34"/>
          <p:cNvSpPr/>
          <p:nvPr/>
        </p:nvSpPr>
        <p:spPr>
          <a:xfrm rot="5400000">
            <a:off x="8607892" y="3321470"/>
            <a:ext cx="315600" cy="756600"/>
          </a:xfrm>
          <a:prstGeom prst="parallelogram">
            <a:avLst>
              <a:gd fmla="val 25000" name="adj"/>
            </a:avLst>
          </a:prstGeom>
          <a:solidFill>
            <a:schemeClr val="accent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417" name="Google Shape;417;p34"/>
          <p:cNvSpPr/>
          <p:nvPr/>
        </p:nvSpPr>
        <p:spPr>
          <a:xfrm rot="5400000">
            <a:off x="8607892" y="3951742"/>
            <a:ext cx="315600" cy="756600"/>
          </a:xfrm>
          <a:prstGeom prst="parallelogram">
            <a:avLst>
              <a:gd fmla="val 25000" name="adj"/>
            </a:avLst>
          </a:prstGeom>
          <a:solidFill>
            <a:schemeClr val="accent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418" name="Google Shape;418;p34"/>
          <p:cNvSpPr txBox="1"/>
          <p:nvPr/>
        </p:nvSpPr>
        <p:spPr>
          <a:xfrm rot="325031">
            <a:off x="8354382" y="1716634"/>
            <a:ext cx="915188" cy="29458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Decentralization</a:t>
            </a:r>
            <a:endParaRPr b="1" sz="700">
              <a:solidFill>
                <a:schemeClr val="lt1"/>
              </a:solidFill>
              <a:latin typeface="Lato"/>
              <a:ea typeface="Lato"/>
              <a:cs typeface="Lato"/>
              <a:sym typeface="Lato"/>
            </a:endParaRPr>
          </a:p>
        </p:txBody>
      </p:sp>
      <p:sp>
        <p:nvSpPr>
          <p:cNvPr id="419" name="Google Shape;419;p34"/>
          <p:cNvSpPr txBox="1"/>
          <p:nvPr/>
        </p:nvSpPr>
        <p:spPr>
          <a:xfrm rot="370045">
            <a:off x="8432931" y="2351073"/>
            <a:ext cx="834932" cy="294568"/>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Sticky Stake</a:t>
            </a:r>
            <a:endParaRPr b="1" sz="700">
              <a:solidFill>
                <a:schemeClr val="lt1"/>
              </a:solidFill>
              <a:latin typeface="Lato"/>
              <a:ea typeface="Lato"/>
              <a:cs typeface="Lato"/>
              <a:sym typeface="Lato"/>
            </a:endParaRPr>
          </a:p>
        </p:txBody>
      </p:sp>
      <p:sp>
        <p:nvSpPr>
          <p:cNvPr id="420" name="Google Shape;420;p34"/>
          <p:cNvSpPr txBox="1"/>
          <p:nvPr/>
        </p:nvSpPr>
        <p:spPr>
          <a:xfrm rot="339350">
            <a:off x="8534910" y="2932847"/>
            <a:ext cx="718397" cy="29454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Pledge</a:t>
            </a:r>
            <a:endParaRPr b="1" sz="700">
              <a:solidFill>
                <a:schemeClr val="lt1"/>
              </a:solidFill>
              <a:latin typeface="Lato"/>
              <a:ea typeface="Lato"/>
              <a:cs typeface="Lato"/>
              <a:sym typeface="Lato"/>
            </a:endParaRPr>
          </a:p>
        </p:txBody>
      </p:sp>
      <p:sp>
        <p:nvSpPr>
          <p:cNvPr id="421" name="Google Shape;421;p34"/>
          <p:cNvSpPr txBox="1"/>
          <p:nvPr/>
        </p:nvSpPr>
        <p:spPr>
          <a:xfrm rot="334786">
            <a:off x="8372748" y="3498158"/>
            <a:ext cx="771355" cy="40323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Rewards Sustainability</a:t>
            </a:r>
            <a:endParaRPr b="1" sz="700">
              <a:solidFill>
                <a:schemeClr val="lt1"/>
              </a:solidFill>
              <a:latin typeface="Lato"/>
              <a:ea typeface="Lato"/>
              <a:cs typeface="Lato"/>
              <a:sym typeface="Lato"/>
            </a:endParaRPr>
          </a:p>
        </p:txBody>
      </p:sp>
      <p:sp>
        <p:nvSpPr>
          <p:cNvPr id="422" name="Google Shape;422;p34"/>
          <p:cNvSpPr txBox="1"/>
          <p:nvPr/>
        </p:nvSpPr>
        <p:spPr>
          <a:xfrm rot="352411">
            <a:off x="8393379" y="4182779"/>
            <a:ext cx="776878" cy="294521"/>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Fairness</a:t>
            </a:r>
            <a:endParaRPr b="1" sz="700">
              <a:solidFill>
                <a:schemeClr val="lt1"/>
              </a:solidFill>
              <a:latin typeface="Lato"/>
              <a:ea typeface="Lato"/>
              <a:cs typeface="Lato"/>
              <a:sym typeface="Lato"/>
            </a:endParaRPr>
          </a:p>
        </p:txBody>
      </p:sp>
      <p:sp>
        <p:nvSpPr>
          <p:cNvPr id="423" name="Google Shape;423;p34"/>
          <p:cNvSpPr txBox="1"/>
          <p:nvPr>
            <p:ph type="ctrTitle"/>
          </p:nvPr>
        </p:nvSpPr>
        <p:spPr>
          <a:xfrm>
            <a:off x="727950" y="354125"/>
            <a:ext cx="7658400" cy="1664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3600"/>
              <a:t>Leios / Testnet / Mithril Incentives</a:t>
            </a:r>
            <a:endParaRPr sz="3600"/>
          </a:p>
        </p:txBody>
      </p:sp>
      <p:sp>
        <p:nvSpPr>
          <p:cNvPr id="424" name="Google Shape;424;p34"/>
          <p:cNvSpPr txBox="1"/>
          <p:nvPr/>
        </p:nvSpPr>
        <p:spPr>
          <a:xfrm>
            <a:off x="589500" y="1161875"/>
            <a:ext cx="7658400" cy="3755700"/>
          </a:xfrm>
          <a:prstGeom prst="rect">
            <a:avLst/>
          </a:prstGeom>
          <a:noFill/>
          <a:ln>
            <a:noFill/>
          </a:ln>
        </p:spPr>
        <p:txBody>
          <a:bodyPr anchorCtr="0" anchor="t" bIns="91425" lIns="91425" spcFirstLastPara="1" rIns="91425" wrap="square" tIns="91425">
            <a:spAutoFit/>
          </a:bodyPr>
          <a:lstStyle/>
          <a:p>
            <a:pPr indent="0" lvl="0" marL="457200" rtl="0" algn="l">
              <a:lnSpc>
                <a:spcPct val="200000"/>
              </a:lnSpc>
              <a:spcBef>
                <a:spcPts val="0"/>
              </a:spcBef>
              <a:spcAft>
                <a:spcPts val="0"/>
              </a:spcAft>
              <a:buNone/>
            </a:pPr>
            <a:r>
              <a:t/>
            </a:r>
            <a:endParaRPr sz="1600">
              <a:solidFill>
                <a:schemeClr val="accent1"/>
              </a:solidFill>
              <a:latin typeface="Lato"/>
              <a:ea typeface="Lato"/>
              <a:cs typeface="Lato"/>
              <a:sym typeface="Lato"/>
            </a:endParaRPr>
          </a:p>
          <a:p>
            <a:pPr indent="-330200" lvl="0" marL="4572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Ouroboros Leios</a:t>
            </a:r>
            <a:endParaRPr sz="1600">
              <a:solidFill>
                <a:schemeClr val="accent1"/>
              </a:solidFill>
              <a:latin typeface="Lato"/>
              <a:ea typeface="Lato"/>
              <a:cs typeface="Lato"/>
              <a:sym typeface="Lato"/>
            </a:endParaRPr>
          </a:p>
          <a:p>
            <a:pPr indent="-330200" lvl="1" marL="9144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Different kinds of blocks to produce:</a:t>
            </a:r>
            <a:endParaRPr sz="1600">
              <a:solidFill>
                <a:schemeClr val="accent1"/>
              </a:solidFill>
              <a:latin typeface="Lato"/>
              <a:ea typeface="Lato"/>
              <a:cs typeface="Lato"/>
              <a:sym typeface="Lato"/>
            </a:endParaRPr>
          </a:p>
          <a:p>
            <a:pPr indent="-330200" lvl="2" marL="13716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Input Block</a:t>
            </a:r>
            <a:endParaRPr sz="1600">
              <a:solidFill>
                <a:schemeClr val="accent1"/>
              </a:solidFill>
              <a:latin typeface="Lato"/>
              <a:ea typeface="Lato"/>
              <a:cs typeface="Lato"/>
              <a:sym typeface="Lato"/>
            </a:endParaRPr>
          </a:p>
          <a:p>
            <a:pPr indent="-330200" lvl="2" marL="13716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Ranking Block</a:t>
            </a:r>
            <a:endParaRPr sz="1600">
              <a:solidFill>
                <a:schemeClr val="accent1"/>
              </a:solidFill>
              <a:latin typeface="Lato"/>
              <a:ea typeface="Lato"/>
              <a:cs typeface="Lato"/>
              <a:sym typeface="Lato"/>
            </a:endParaRPr>
          </a:p>
          <a:p>
            <a:pPr indent="-330200" lvl="2" marL="13716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Endorsement Block</a:t>
            </a:r>
            <a:endParaRPr sz="1600">
              <a:solidFill>
                <a:schemeClr val="accent1"/>
              </a:solidFill>
              <a:latin typeface="Lato"/>
              <a:ea typeface="Lato"/>
              <a:cs typeface="Lato"/>
              <a:sym typeface="Lato"/>
            </a:endParaRPr>
          </a:p>
          <a:p>
            <a:pPr indent="-330200" lvl="0" marL="4572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Testnet </a:t>
            </a:r>
            <a:endParaRPr sz="1600">
              <a:solidFill>
                <a:schemeClr val="accent1"/>
              </a:solidFill>
              <a:latin typeface="Lato"/>
              <a:ea typeface="Lato"/>
              <a:cs typeface="Lato"/>
              <a:sym typeface="Lato"/>
            </a:endParaRPr>
          </a:p>
          <a:p>
            <a:pPr indent="-330200" lvl="1" marL="9144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SPOs </a:t>
            </a:r>
            <a:r>
              <a:rPr lang="en" sz="1600">
                <a:solidFill>
                  <a:schemeClr val="accent1"/>
                </a:solidFill>
                <a:latin typeface="Lato"/>
                <a:ea typeface="Lato"/>
                <a:cs typeface="Lato"/>
                <a:sym typeface="Lato"/>
              </a:rPr>
              <a:t>currently run testnet infrastructure for free.</a:t>
            </a:r>
            <a:endParaRPr sz="1600">
              <a:solidFill>
                <a:schemeClr val="accent1"/>
              </a:solidFill>
              <a:latin typeface="Lato"/>
              <a:ea typeface="Lato"/>
              <a:cs typeface="Lato"/>
              <a:sym typeface="Lato"/>
            </a:endParaRPr>
          </a:p>
          <a:p>
            <a:pPr indent="-330200" lvl="1" marL="9144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Maybe this would be better paid from the budget?</a:t>
            </a:r>
            <a:endParaRPr sz="1600">
              <a:solidFill>
                <a:schemeClr val="accent1"/>
              </a:solidFill>
              <a:latin typeface="Lato"/>
              <a:ea typeface="Lato"/>
              <a:cs typeface="Lato"/>
              <a:sym typeface="Lato"/>
            </a:endParaRPr>
          </a:p>
          <a:p>
            <a:pPr indent="-330200" lvl="0" marL="4572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Mithril</a:t>
            </a:r>
            <a:endParaRPr sz="1600">
              <a:solidFill>
                <a:schemeClr val="accent1"/>
              </a:solidFill>
              <a:latin typeface="Lato"/>
              <a:ea typeface="Lato"/>
              <a:cs typeface="Lato"/>
              <a:sym typeface="Lato"/>
            </a:endParaRPr>
          </a:p>
          <a:p>
            <a:pPr indent="-330200" lvl="1" marL="914400" rtl="0" algn="l">
              <a:lnSpc>
                <a:spcPct val="115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Participation has been slow, arguably because there is no incentive to be a Mithril signer</a:t>
            </a:r>
            <a:endParaRPr sz="1600">
              <a:solidFill>
                <a:schemeClr val="accent1"/>
              </a:solidFill>
              <a:latin typeface="Lato"/>
              <a:ea typeface="Lato"/>
              <a:cs typeface="Lato"/>
              <a:sym typeface="Lato"/>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6"/>
          <p:cNvSpPr txBox="1"/>
          <p:nvPr/>
        </p:nvSpPr>
        <p:spPr>
          <a:xfrm>
            <a:off x="3208325" y="1869700"/>
            <a:ext cx="4190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105" name="Google Shape;105;p16"/>
          <p:cNvSpPr/>
          <p:nvPr/>
        </p:nvSpPr>
        <p:spPr>
          <a:xfrm rot="5400000">
            <a:off x="8607892" y="1488181"/>
            <a:ext cx="315600" cy="756600"/>
          </a:xfrm>
          <a:prstGeom prst="parallelogram">
            <a:avLst>
              <a:gd fmla="val 25000" name="adj"/>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06" name="Google Shape;106;p16"/>
          <p:cNvSpPr/>
          <p:nvPr/>
        </p:nvSpPr>
        <p:spPr>
          <a:xfrm rot="5400000">
            <a:off x="8607892" y="2111427"/>
            <a:ext cx="315600" cy="756600"/>
          </a:xfrm>
          <a:prstGeom prst="parallelogram">
            <a:avLst>
              <a:gd fmla="val 25000" name="adj"/>
            </a:avLst>
          </a:prstGeom>
          <a:solidFill>
            <a:schemeClr val="accen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07" name="Google Shape;107;p16"/>
          <p:cNvSpPr/>
          <p:nvPr/>
        </p:nvSpPr>
        <p:spPr>
          <a:xfrm rot="5400000">
            <a:off x="8607892" y="2692099"/>
            <a:ext cx="315600" cy="756600"/>
          </a:xfrm>
          <a:prstGeom prst="parallelogram">
            <a:avLst>
              <a:gd fmla="val 25000" name="adj"/>
            </a:avLst>
          </a:prstGeom>
          <a:solidFill>
            <a:schemeClr val="accent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08" name="Google Shape;108;p16"/>
          <p:cNvSpPr/>
          <p:nvPr/>
        </p:nvSpPr>
        <p:spPr>
          <a:xfrm rot="5400000">
            <a:off x="8607892" y="3321470"/>
            <a:ext cx="315600" cy="756600"/>
          </a:xfrm>
          <a:prstGeom prst="parallelogram">
            <a:avLst>
              <a:gd fmla="val 25000" name="adj"/>
            </a:avLst>
          </a:prstGeom>
          <a:solidFill>
            <a:schemeClr val="accent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09" name="Google Shape;109;p16"/>
          <p:cNvSpPr/>
          <p:nvPr/>
        </p:nvSpPr>
        <p:spPr>
          <a:xfrm rot="5400000">
            <a:off x="8607892" y="3951742"/>
            <a:ext cx="315600" cy="756600"/>
          </a:xfrm>
          <a:prstGeom prst="parallelogram">
            <a:avLst>
              <a:gd fmla="val 25000" name="adj"/>
            </a:avLst>
          </a:prstGeom>
          <a:solidFill>
            <a:schemeClr val="accent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10" name="Google Shape;110;p16"/>
          <p:cNvSpPr txBox="1"/>
          <p:nvPr/>
        </p:nvSpPr>
        <p:spPr>
          <a:xfrm rot="325041">
            <a:off x="8348041" y="1716334"/>
            <a:ext cx="921516" cy="29458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Decentralization</a:t>
            </a:r>
            <a:endParaRPr b="1" sz="700">
              <a:solidFill>
                <a:schemeClr val="lt1"/>
              </a:solidFill>
              <a:latin typeface="Lato"/>
              <a:ea typeface="Lato"/>
              <a:cs typeface="Lato"/>
              <a:sym typeface="Lato"/>
            </a:endParaRPr>
          </a:p>
        </p:txBody>
      </p:sp>
      <p:sp>
        <p:nvSpPr>
          <p:cNvPr id="111" name="Google Shape;111;p16"/>
          <p:cNvSpPr txBox="1"/>
          <p:nvPr/>
        </p:nvSpPr>
        <p:spPr>
          <a:xfrm rot="370045">
            <a:off x="8432931" y="2351073"/>
            <a:ext cx="834932" cy="294568"/>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Sticky Stake</a:t>
            </a:r>
            <a:endParaRPr b="1" sz="700">
              <a:solidFill>
                <a:schemeClr val="lt1"/>
              </a:solidFill>
              <a:latin typeface="Lato"/>
              <a:ea typeface="Lato"/>
              <a:cs typeface="Lato"/>
              <a:sym typeface="Lato"/>
            </a:endParaRPr>
          </a:p>
        </p:txBody>
      </p:sp>
      <p:sp>
        <p:nvSpPr>
          <p:cNvPr id="112" name="Google Shape;112;p16"/>
          <p:cNvSpPr txBox="1"/>
          <p:nvPr/>
        </p:nvSpPr>
        <p:spPr>
          <a:xfrm rot="339350">
            <a:off x="8534910" y="2932847"/>
            <a:ext cx="718397" cy="29454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Pledge</a:t>
            </a:r>
            <a:endParaRPr b="1" sz="700">
              <a:solidFill>
                <a:schemeClr val="lt1"/>
              </a:solidFill>
              <a:latin typeface="Lato"/>
              <a:ea typeface="Lato"/>
              <a:cs typeface="Lato"/>
              <a:sym typeface="Lato"/>
            </a:endParaRPr>
          </a:p>
        </p:txBody>
      </p:sp>
      <p:sp>
        <p:nvSpPr>
          <p:cNvPr id="113" name="Google Shape;113;p16"/>
          <p:cNvSpPr txBox="1"/>
          <p:nvPr/>
        </p:nvSpPr>
        <p:spPr>
          <a:xfrm rot="334786">
            <a:off x="8372748" y="3498158"/>
            <a:ext cx="771355" cy="40323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Rewards Sustainability</a:t>
            </a:r>
            <a:endParaRPr b="1" sz="700">
              <a:solidFill>
                <a:schemeClr val="lt1"/>
              </a:solidFill>
              <a:latin typeface="Lato"/>
              <a:ea typeface="Lato"/>
              <a:cs typeface="Lato"/>
              <a:sym typeface="Lato"/>
            </a:endParaRPr>
          </a:p>
        </p:txBody>
      </p:sp>
      <p:sp>
        <p:nvSpPr>
          <p:cNvPr id="114" name="Google Shape;114;p16"/>
          <p:cNvSpPr txBox="1"/>
          <p:nvPr/>
        </p:nvSpPr>
        <p:spPr>
          <a:xfrm rot="352411">
            <a:off x="8393379" y="4182779"/>
            <a:ext cx="776878" cy="294521"/>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Fairness</a:t>
            </a:r>
            <a:endParaRPr b="1" sz="700">
              <a:solidFill>
                <a:schemeClr val="lt1"/>
              </a:solidFill>
              <a:latin typeface="Lato"/>
              <a:ea typeface="Lato"/>
              <a:cs typeface="Lato"/>
              <a:sym typeface="Lato"/>
            </a:endParaRPr>
          </a:p>
        </p:txBody>
      </p:sp>
      <p:sp>
        <p:nvSpPr>
          <p:cNvPr id="115" name="Google Shape;115;p16"/>
          <p:cNvSpPr txBox="1"/>
          <p:nvPr>
            <p:ph type="ctrTitle"/>
          </p:nvPr>
        </p:nvSpPr>
        <p:spPr>
          <a:xfrm>
            <a:off x="727950" y="354125"/>
            <a:ext cx="7688100" cy="1664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Key Challenges</a:t>
            </a:r>
            <a:endParaRPr/>
          </a:p>
        </p:txBody>
      </p:sp>
      <p:sp>
        <p:nvSpPr>
          <p:cNvPr id="116" name="Google Shape;116;p16"/>
          <p:cNvSpPr txBox="1"/>
          <p:nvPr/>
        </p:nvSpPr>
        <p:spPr>
          <a:xfrm>
            <a:off x="589500" y="1371150"/>
            <a:ext cx="7965000" cy="2893800"/>
          </a:xfrm>
          <a:prstGeom prst="rect">
            <a:avLst/>
          </a:prstGeom>
          <a:noFill/>
          <a:ln>
            <a:noFill/>
          </a:ln>
        </p:spPr>
        <p:txBody>
          <a:bodyPr anchorCtr="0" anchor="t" bIns="91425" lIns="91425" spcFirstLastPara="1" rIns="91425" wrap="square" tIns="91425">
            <a:spAutoFit/>
          </a:bodyPr>
          <a:lstStyle/>
          <a:p>
            <a:pPr indent="0" lvl="0" marL="457200" rtl="0" algn="l">
              <a:lnSpc>
                <a:spcPct val="200000"/>
              </a:lnSpc>
              <a:spcBef>
                <a:spcPts val="0"/>
              </a:spcBef>
              <a:spcAft>
                <a:spcPts val="0"/>
              </a:spcAft>
              <a:buNone/>
            </a:pPr>
            <a:r>
              <a:t/>
            </a:r>
            <a:endParaRPr sz="1600">
              <a:solidFill>
                <a:schemeClr val="accent1"/>
              </a:solidFill>
              <a:latin typeface="Lato"/>
              <a:ea typeface="Lato"/>
              <a:cs typeface="Lato"/>
              <a:sym typeface="Lato"/>
            </a:endParaRPr>
          </a:p>
          <a:p>
            <a:pPr indent="-330200" lvl="0" marL="457200" rtl="0" algn="l">
              <a:lnSpc>
                <a:spcPct val="200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Decentralize stake &amp; voting power</a:t>
            </a:r>
            <a:endParaRPr sz="1600">
              <a:solidFill>
                <a:schemeClr val="accent1"/>
              </a:solidFill>
              <a:latin typeface="Lato"/>
              <a:ea typeface="Lato"/>
              <a:cs typeface="Lato"/>
              <a:sym typeface="Lato"/>
            </a:endParaRPr>
          </a:p>
          <a:p>
            <a:pPr indent="-330200" lvl="0" marL="457200" rtl="0" algn="l">
              <a:lnSpc>
                <a:spcPct val="200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Address delegation mobility (sticky stake)</a:t>
            </a:r>
            <a:endParaRPr sz="1600">
              <a:solidFill>
                <a:schemeClr val="accent1"/>
              </a:solidFill>
              <a:latin typeface="Lato"/>
              <a:ea typeface="Lato"/>
              <a:cs typeface="Lato"/>
              <a:sym typeface="Lato"/>
            </a:endParaRPr>
          </a:p>
          <a:p>
            <a:pPr indent="-330200" lvl="0" marL="457200" rtl="0" algn="l">
              <a:lnSpc>
                <a:spcPct val="200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Increase pledge importance</a:t>
            </a:r>
            <a:endParaRPr sz="1600">
              <a:solidFill>
                <a:schemeClr val="accent1"/>
              </a:solidFill>
              <a:latin typeface="Lato"/>
              <a:ea typeface="Lato"/>
              <a:cs typeface="Lato"/>
              <a:sym typeface="Lato"/>
            </a:endParaRPr>
          </a:p>
          <a:p>
            <a:pPr indent="-330200" lvl="0" marL="457200" rtl="0" algn="l">
              <a:lnSpc>
                <a:spcPct val="200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Improve rewards sustainability</a:t>
            </a:r>
            <a:endParaRPr sz="1600">
              <a:solidFill>
                <a:schemeClr val="accent1"/>
              </a:solidFill>
              <a:latin typeface="Lato"/>
              <a:ea typeface="Lato"/>
              <a:cs typeface="Lato"/>
              <a:sym typeface="Lato"/>
            </a:endParaRPr>
          </a:p>
          <a:p>
            <a:pPr indent="-330200" lvl="0" marL="457200" rtl="0" algn="l">
              <a:lnSpc>
                <a:spcPct val="200000"/>
              </a:lnSpc>
              <a:spcBef>
                <a:spcPts val="0"/>
              </a:spcBef>
              <a:spcAft>
                <a:spcPts val="0"/>
              </a:spcAft>
              <a:buClr>
                <a:schemeClr val="accent1"/>
              </a:buClr>
              <a:buSzPts val="1600"/>
              <a:buFont typeface="Lato"/>
              <a:buChar char="●"/>
            </a:pPr>
            <a:r>
              <a:rPr lang="en" sz="1600">
                <a:solidFill>
                  <a:schemeClr val="accent1"/>
                </a:solidFill>
                <a:latin typeface="Lato"/>
                <a:ea typeface="Lato"/>
                <a:cs typeface="Lato"/>
                <a:sym typeface="Lato"/>
              </a:rPr>
              <a:t>Promote fairness for smaller pools</a:t>
            </a:r>
            <a:endParaRPr sz="1600">
              <a:solidFill>
                <a:schemeClr val="accent1"/>
              </a:solidFill>
              <a:latin typeface="Lato"/>
              <a:ea typeface="Lato"/>
              <a:cs typeface="Lato"/>
              <a:sym typeface="La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7"/>
          <p:cNvSpPr txBox="1"/>
          <p:nvPr/>
        </p:nvSpPr>
        <p:spPr>
          <a:xfrm>
            <a:off x="3208325" y="1869700"/>
            <a:ext cx="4190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122" name="Google Shape;122;p17"/>
          <p:cNvSpPr/>
          <p:nvPr/>
        </p:nvSpPr>
        <p:spPr>
          <a:xfrm rot="5400000">
            <a:off x="8607892" y="1488181"/>
            <a:ext cx="315600" cy="756600"/>
          </a:xfrm>
          <a:prstGeom prst="parallelogram">
            <a:avLst>
              <a:gd fmla="val 25000" name="adj"/>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23" name="Google Shape;123;p17"/>
          <p:cNvSpPr/>
          <p:nvPr/>
        </p:nvSpPr>
        <p:spPr>
          <a:xfrm rot="5400000">
            <a:off x="8607892" y="2111427"/>
            <a:ext cx="315600" cy="756600"/>
          </a:xfrm>
          <a:prstGeom prst="parallelogram">
            <a:avLst>
              <a:gd fmla="val 25000" name="adj"/>
            </a:avLst>
          </a:prstGeom>
          <a:solidFill>
            <a:srgbClr val="6AA4C8">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24" name="Google Shape;124;p17"/>
          <p:cNvSpPr/>
          <p:nvPr/>
        </p:nvSpPr>
        <p:spPr>
          <a:xfrm rot="5400000">
            <a:off x="8607892" y="2692099"/>
            <a:ext cx="315600" cy="756600"/>
          </a:xfrm>
          <a:prstGeom prst="parallelogram">
            <a:avLst>
              <a:gd fmla="val 25000" name="adj"/>
            </a:avLst>
          </a:prstGeom>
          <a:solidFill>
            <a:schemeClr val="accent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25" name="Google Shape;125;p17"/>
          <p:cNvSpPr txBox="1"/>
          <p:nvPr/>
        </p:nvSpPr>
        <p:spPr>
          <a:xfrm rot="325041">
            <a:off x="8348041" y="1716334"/>
            <a:ext cx="921516" cy="29458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Decentralization</a:t>
            </a:r>
            <a:endParaRPr b="1" sz="700">
              <a:solidFill>
                <a:schemeClr val="lt1"/>
              </a:solidFill>
              <a:latin typeface="Lato"/>
              <a:ea typeface="Lato"/>
              <a:cs typeface="Lato"/>
              <a:sym typeface="Lato"/>
            </a:endParaRPr>
          </a:p>
        </p:txBody>
      </p:sp>
      <p:sp>
        <p:nvSpPr>
          <p:cNvPr id="126" name="Google Shape;126;p17"/>
          <p:cNvSpPr/>
          <p:nvPr/>
        </p:nvSpPr>
        <p:spPr>
          <a:xfrm rot="5400000">
            <a:off x="8607892" y="3321470"/>
            <a:ext cx="315600" cy="756600"/>
          </a:xfrm>
          <a:prstGeom prst="parallelogram">
            <a:avLst>
              <a:gd fmla="val 25000" name="adj"/>
            </a:avLst>
          </a:prstGeom>
          <a:solidFill>
            <a:srgbClr val="F8908F">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27" name="Google Shape;127;p17"/>
          <p:cNvSpPr/>
          <p:nvPr/>
        </p:nvSpPr>
        <p:spPr>
          <a:xfrm rot="5400000">
            <a:off x="8607892" y="3951742"/>
            <a:ext cx="315600" cy="756600"/>
          </a:xfrm>
          <a:prstGeom prst="parallelogram">
            <a:avLst>
              <a:gd fmla="val 25000" name="adj"/>
            </a:avLst>
          </a:prstGeom>
          <a:solidFill>
            <a:schemeClr val="accent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28" name="Google Shape;128;p17"/>
          <p:cNvSpPr txBox="1"/>
          <p:nvPr/>
        </p:nvSpPr>
        <p:spPr>
          <a:xfrm rot="370045">
            <a:off x="8432931" y="2351073"/>
            <a:ext cx="834932" cy="294568"/>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Sticky Stake</a:t>
            </a:r>
            <a:endParaRPr b="1" sz="700">
              <a:solidFill>
                <a:schemeClr val="lt1"/>
              </a:solidFill>
              <a:latin typeface="Lato"/>
              <a:ea typeface="Lato"/>
              <a:cs typeface="Lato"/>
              <a:sym typeface="Lato"/>
            </a:endParaRPr>
          </a:p>
        </p:txBody>
      </p:sp>
      <p:sp>
        <p:nvSpPr>
          <p:cNvPr id="129" name="Google Shape;129;p17"/>
          <p:cNvSpPr txBox="1"/>
          <p:nvPr/>
        </p:nvSpPr>
        <p:spPr>
          <a:xfrm rot="339350">
            <a:off x="8534910" y="2932847"/>
            <a:ext cx="718397" cy="29454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Pledge</a:t>
            </a:r>
            <a:endParaRPr b="1" sz="700">
              <a:solidFill>
                <a:schemeClr val="lt1"/>
              </a:solidFill>
              <a:latin typeface="Lato"/>
              <a:ea typeface="Lato"/>
              <a:cs typeface="Lato"/>
              <a:sym typeface="Lato"/>
            </a:endParaRPr>
          </a:p>
        </p:txBody>
      </p:sp>
      <p:sp>
        <p:nvSpPr>
          <p:cNvPr id="130" name="Google Shape;130;p17"/>
          <p:cNvSpPr txBox="1"/>
          <p:nvPr/>
        </p:nvSpPr>
        <p:spPr>
          <a:xfrm rot="334786">
            <a:off x="8372748" y="3498158"/>
            <a:ext cx="771355" cy="40323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Rewards Sustainability</a:t>
            </a:r>
            <a:endParaRPr b="1" sz="700">
              <a:solidFill>
                <a:schemeClr val="lt1"/>
              </a:solidFill>
              <a:latin typeface="Lato"/>
              <a:ea typeface="Lato"/>
              <a:cs typeface="Lato"/>
              <a:sym typeface="Lato"/>
            </a:endParaRPr>
          </a:p>
        </p:txBody>
      </p:sp>
      <p:sp>
        <p:nvSpPr>
          <p:cNvPr id="131" name="Google Shape;131;p17"/>
          <p:cNvSpPr txBox="1"/>
          <p:nvPr/>
        </p:nvSpPr>
        <p:spPr>
          <a:xfrm rot="352411">
            <a:off x="8393379" y="4182779"/>
            <a:ext cx="776878" cy="294521"/>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Fairness</a:t>
            </a:r>
            <a:endParaRPr b="1" sz="700">
              <a:solidFill>
                <a:schemeClr val="lt1"/>
              </a:solidFill>
              <a:latin typeface="Lato"/>
              <a:ea typeface="Lato"/>
              <a:cs typeface="Lato"/>
              <a:sym typeface="Lato"/>
            </a:endParaRPr>
          </a:p>
        </p:txBody>
      </p:sp>
      <p:sp>
        <p:nvSpPr>
          <p:cNvPr id="132" name="Google Shape;132;p17"/>
          <p:cNvSpPr txBox="1"/>
          <p:nvPr>
            <p:ph type="ctrTitle"/>
          </p:nvPr>
        </p:nvSpPr>
        <p:spPr>
          <a:xfrm>
            <a:off x="727950" y="354125"/>
            <a:ext cx="7688100" cy="1664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3200"/>
              <a:t>Change minPoolCost to minMargin</a:t>
            </a:r>
            <a:endParaRPr sz="3200"/>
          </a:p>
        </p:txBody>
      </p:sp>
      <p:sp>
        <p:nvSpPr>
          <p:cNvPr id="133" name="Google Shape;133;p17"/>
          <p:cNvSpPr txBox="1"/>
          <p:nvPr/>
        </p:nvSpPr>
        <p:spPr>
          <a:xfrm>
            <a:off x="727950" y="1257875"/>
            <a:ext cx="7473600" cy="3986700"/>
          </a:xfrm>
          <a:prstGeom prst="rect">
            <a:avLst/>
          </a:prstGeom>
          <a:noFill/>
          <a:ln>
            <a:noFill/>
          </a:ln>
        </p:spPr>
        <p:txBody>
          <a:bodyPr anchorCtr="0" anchor="t" bIns="91425" lIns="91425" spcFirstLastPara="1" rIns="91425" wrap="square" tIns="91425">
            <a:spAutoFit/>
          </a:bodyPr>
          <a:lstStyle/>
          <a:p>
            <a:pPr indent="-311150" lvl="0" marL="4572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The flat, minimum fee imposed by minPoolCost </a:t>
            </a:r>
            <a:r>
              <a:rPr i="1" lang="en" sz="1300">
                <a:solidFill>
                  <a:schemeClr val="accent1"/>
                </a:solidFill>
                <a:latin typeface="Lato"/>
                <a:ea typeface="Lato"/>
                <a:cs typeface="Lato"/>
                <a:sym typeface="Lato"/>
              </a:rPr>
              <a:t>proportionally</a:t>
            </a:r>
            <a:r>
              <a:rPr lang="en" sz="1300">
                <a:solidFill>
                  <a:schemeClr val="accent1"/>
                </a:solidFill>
                <a:latin typeface="Lato"/>
                <a:ea typeface="Lato"/>
                <a:cs typeface="Lato"/>
                <a:sym typeface="Lato"/>
              </a:rPr>
              <a:t> pays more share of block rewards to small pools.</a:t>
            </a:r>
            <a:endParaRPr sz="1300">
              <a:solidFill>
                <a:schemeClr val="accent1"/>
              </a:solidFill>
              <a:latin typeface="Lato"/>
              <a:ea typeface="Lato"/>
              <a:cs typeface="Lato"/>
              <a:sym typeface="Lato"/>
            </a:endParaRPr>
          </a:p>
          <a:p>
            <a:pPr indent="-311150" lvl="1" marL="9144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Small Pool Example:</a:t>
            </a:r>
            <a:endParaRPr sz="1300">
              <a:solidFill>
                <a:schemeClr val="accent1"/>
              </a:solidFill>
              <a:latin typeface="Lato"/>
              <a:ea typeface="Lato"/>
              <a:cs typeface="Lato"/>
              <a:sym typeface="Lato"/>
            </a:endParaRPr>
          </a:p>
          <a:p>
            <a:pPr indent="-311150" lvl="2" marL="13716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100 ADA minPoolCost</a:t>
            </a:r>
            <a:endParaRPr sz="1300">
              <a:solidFill>
                <a:schemeClr val="accent1"/>
              </a:solidFill>
              <a:latin typeface="Lato"/>
              <a:ea typeface="Lato"/>
              <a:cs typeface="Lato"/>
              <a:sym typeface="Lato"/>
            </a:endParaRPr>
          </a:p>
          <a:p>
            <a:pPr indent="-311150" lvl="2" marL="13716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1,000 ADA epoch reward</a:t>
            </a:r>
            <a:endParaRPr sz="1300">
              <a:solidFill>
                <a:schemeClr val="accent1"/>
              </a:solidFill>
              <a:latin typeface="Lato"/>
              <a:ea typeface="Lato"/>
              <a:cs typeface="Lato"/>
              <a:sym typeface="Lato"/>
            </a:endParaRPr>
          </a:p>
          <a:p>
            <a:pPr indent="-311150" lvl="2" marL="13716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Results in a </a:t>
            </a:r>
            <a:r>
              <a:rPr b="1" lang="en" sz="1300">
                <a:solidFill>
                  <a:schemeClr val="accent1"/>
                </a:solidFill>
                <a:highlight>
                  <a:srgbClr val="FFFF00"/>
                </a:highlight>
                <a:latin typeface="Lato"/>
                <a:ea typeface="Lato"/>
                <a:cs typeface="Lato"/>
                <a:sym typeface="Lato"/>
              </a:rPr>
              <a:t>10%</a:t>
            </a:r>
            <a:r>
              <a:rPr lang="en" sz="1300">
                <a:solidFill>
                  <a:schemeClr val="accent1"/>
                </a:solidFill>
                <a:latin typeface="Lato"/>
                <a:ea typeface="Lato"/>
                <a:cs typeface="Lato"/>
                <a:sym typeface="Lato"/>
              </a:rPr>
              <a:t> margin</a:t>
            </a:r>
            <a:endParaRPr sz="1300">
              <a:solidFill>
                <a:schemeClr val="accent1"/>
              </a:solidFill>
              <a:latin typeface="Lato"/>
              <a:ea typeface="Lato"/>
              <a:cs typeface="Lato"/>
              <a:sym typeface="Lato"/>
            </a:endParaRPr>
          </a:p>
          <a:p>
            <a:pPr indent="-311150" lvl="1" marL="9144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Big Pool Example:</a:t>
            </a:r>
            <a:endParaRPr sz="1300">
              <a:solidFill>
                <a:schemeClr val="accent1"/>
              </a:solidFill>
              <a:latin typeface="Lato"/>
              <a:ea typeface="Lato"/>
              <a:cs typeface="Lato"/>
              <a:sym typeface="Lato"/>
            </a:endParaRPr>
          </a:p>
          <a:p>
            <a:pPr indent="-311150" lvl="2" marL="13716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100 ADA minPoolCost</a:t>
            </a:r>
            <a:endParaRPr sz="1300">
              <a:solidFill>
                <a:schemeClr val="accent1"/>
              </a:solidFill>
              <a:latin typeface="Lato"/>
              <a:ea typeface="Lato"/>
              <a:cs typeface="Lato"/>
              <a:sym typeface="Lato"/>
            </a:endParaRPr>
          </a:p>
          <a:p>
            <a:pPr indent="-311150" lvl="2" marL="13716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10,000 epoch ADA reward (bigger pool == bigger reward)</a:t>
            </a:r>
            <a:endParaRPr sz="1300">
              <a:solidFill>
                <a:schemeClr val="accent1"/>
              </a:solidFill>
              <a:latin typeface="Lato"/>
              <a:ea typeface="Lato"/>
              <a:cs typeface="Lato"/>
              <a:sym typeface="Lato"/>
            </a:endParaRPr>
          </a:p>
          <a:p>
            <a:pPr indent="-311150" lvl="2" marL="13716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Results in a </a:t>
            </a:r>
            <a:r>
              <a:rPr b="1" lang="en" sz="1300">
                <a:solidFill>
                  <a:schemeClr val="accent1"/>
                </a:solidFill>
                <a:highlight>
                  <a:srgbClr val="FFFF00"/>
                </a:highlight>
                <a:latin typeface="Lato"/>
                <a:ea typeface="Lato"/>
                <a:cs typeface="Lato"/>
                <a:sym typeface="Lato"/>
              </a:rPr>
              <a:t>1%</a:t>
            </a:r>
            <a:r>
              <a:rPr lang="en" sz="1300">
                <a:solidFill>
                  <a:schemeClr val="accent1"/>
                </a:solidFill>
                <a:latin typeface="Lato"/>
                <a:ea typeface="Lato"/>
                <a:cs typeface="Lato"/>
                <a:sym typeface="Lato"/>
              </a:rPr>
              <a:t> margin</a:t>
            </a:r>
            <a:endParaRPr sz="1300">
              <a:solidFill>
                <a:schemeClr val="accent1"/>
              </a:solidFill>
              <a:latin typeface="Lato"/>
              <a:ea typeface="Lato"/>
              <a:cs typeface="Lato"/>
              <a:sym typeface="Lato"/>
            </a:endParaRPr>
          </a:p>
          <a:p>
            <a:pPr indent="0" lvl="0" marL="457200" rtl="0" algn="l">
              <a:spcBef>
                <a:spcPts val="0"/>
              </a:spcBef>
              <a:spcAft>
                <a:spcPts val="0"/>
              </a:spcAft>
              <a:buNone/>
            </a:pPr>
            <a:r>
              <a:t/>
            </a:r>
            <a:endParaRPr sz="1300">
              <a:solidFill>
                <a:schemeClr val="accent1"/>
              </a:solidFill>
              <a:latin typeface="Lato"/>
              <a:ea typeface="Lato"/>
              <a:cs typeface="Lato"/>
              <a:sym typeface="Lato"/>
            </a:endParaRPr>
          </a:p>
          <a:p>
            <a:pPr indent="-311150" lvl="0" marL="4572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This paradoxically favors operators with more stake, causing them to outcompete small pools due to economies of scale.</a:t>
            </a:r>
            <a:endParaRPr sz="1300">
              <a:solidFill>
                <a:schemeClr val="accent1"/>
              </a:solidFill>
              <a:latin typeface="Lato"/>
              <a:ea typeface="Lato"/>
              <a:cs typeface="Lato"/>
              <a:sym typeface="Lato"/>
            </a:endParaRPr>
          </a:p>
          <a:p>
            <a:pPr indent="-311150" lvl="0" marL="4572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Using the above example, a big pool can split into several small pools and earn 10x the fee!</a:t>
            </a:r>
            <a:endParaRPr sz="1300">
              <a:solidFill>
                <a:schemeClr val="accent1"/>
              </a:solidFill>
              <a:latin typeface="Lato"/>
              <a:ea typeface="Lato"/>
              <a:cs typeface="Lato"/>
              <a:sym typeface="Lato"/>
            </a:endParaRPr>
          </a:p>
          <a:p>
            <a:pPr indent="-311150" lvl="0" marL="4572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Splitting to farm the fee can be more profitable than increasing pledge in a single pool to earn more rewards as intended.</a:t>
            </a:r>
            <a:endParaRPr sz="1300">
              <a:solidFill>
                <a:schemeClr val="accent1"/>
              </a:solidFill>
              <a:latin typeface="Lato"/>
              <a:ea typeface="Lato"/>
              <a:cs typeface="Lato"/>
              <a:sym typeface="Lato"/>
            </a:endParaRPr>
          </a:p>
          <a:p>
            <a:pPr indent="-311150" lvl="0" marL="4572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The fee is paid per epoch (not per block) so small pools struggling to make consistent blocks have poor ROI for delegators.</a:t>
            </a:r>
            <a:endParaRPr sz="1300">
              <a:solidFill>
                <a:schemeClr val="accent1"/>
              </a:solidFill>
              <a:latin typeface="Lato"/>
              <a:ea typeface="Lato"/>
              <a:cs typeface="Lato"/>
              <a:sym typeface="Lato"/>
            </a:endParaRPr>
          </a:p>
          <a:p>
            <a:pPr indent="0" lvl="0" marL="0" rtl="0" algn="l">
              <a:spcBef>
                <a:spcPts val="0"/>
              </a:spcBef>
              <a:spcAft>
                <a:spcPts val="0"/>
              </a:spcAft>
              <a:buNone/>
            </a:pPr>
            <a:r>
              <a:t/>
            </a:r>
            <a:endParaRPr sz="1300">
              <a:solidFill>
                <a:schemeClr val="accent1"/>
              </a:solidFill>
              <a:latin typeface="Lato"/>
              <a:ea typeface="Lato"/>
              <a:cs typeface="Lato"/>
              <a:sym typeface="La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18"/>
          <p:cNvSpPr txBox="1"/>
          <p:nvPr/>
        </p:nvSpPr>
        <p:spPr>
          <a:xfrm>
            <a:off x="3208325" y="1869700"/>
            <a:ext cx="4190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139" name="Google Shape;139;p18"/>
          <p:cNvSpPr/>
          <p:nvPr/>
        </p:nvSpPr>
        <p:spPr>
          <a:xfrm rot="5400000">
            <a:off x="8607892" y="1488181"/>
            <a:ext cx="315600" cy="756600"/>
          </a:xfrm>
          <a:prstGeom prst="parallelogram">
            <a:avLst>
              <a:gd fmla="val 25000" name="adj"/>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40" name="Google Shape;140;p18"/>
          <p:cNvSpPr/>
          <p:nvPr/>
        </p:nvSpPr>
        <p:spPr>
          <a:xfrm rot="5400000">
            <a:off x="8607892" y="2111427"/>
            <a:ext cx="315600" cy="756600"/>
          </a:xfrm>
          <a:prstGeom prst="parallelogram">
            <a:avLst>
              <a:gd fmla="val 25000" name="adj"/>
            </a:avLst>
          </a:prstGeom>
          <a:solidFill>
            <a:srgbClr val="6AA4C8">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41" name="Google Shape;141;p18"/>
          <p:cNvSpPr/>
          <p:nvPr/>
        </p:nvSpPr>
        <p:spPr>
          <a:xfrm rot="5400000">
            <a:off x="8607892" y="2692099"/>
            <a:ext cx="315600" cy="756600"/>
          </a:xfrm>
          <a:prstGeom prst="parallelogram">
            <a:avLst>
              <a:gd fmla="val 25000" name="adj"/>
            </a:avLst>
          </a:prstGeom>
          <a:solidFill>
            <a:schemeClr val="accent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42" name="Google Shape;142;p18"/>
          <p:cNvSpPr txBox="1"/>
          <p:nvPr/>
        </p:nvSpPr>
        <p:spPr>
          <a:xfrm rot="325041">
            <a:off x="8348041" y="1716334"/>
            <a:ext cx="921516" cy="29458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Decentralization</a:t>
            </a:r>
            <a:endParaRPr b="1" sz="700">
              <a:solidFill>
                <a:schemeClr val="lt1"/>
              </a:solidFill>
              <a:latin typeface="Lato"/>
              <a:ea typeface="Lato"/>
              <a:cs typeface="Lato"/>
              <a:sym typeface="Lato"/>
            </a:endParaRPr>
          </a:p>
        </p:txBody>
      </p:sp>
      <p:sp>
        <p:nvSpPr>
          <p:cNvPr id="143" name="Google Shape;143;p18"/>
          <p:cNvSpPr/>
          <p:nvPr/>
        </p:nvSpPr>
        <p:spPr>
          <a:xfrm rot="5400000">
            <a:off x="8607892" y="3321470"/>
            <a:ext cx="315600" cy="756600"/>
          </a:xfrm>
          <a:prstGeom prst="parallelogram">
            <a:avLst>
              <a:gd fmla="val 25000" name="adj"/>
            </a:avLst>
          </a:prstGeom>
          <a:solidFill>
            <a:srgbClr val="F8908F">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44" name="Google Shape;144;p18"/>
          <p:cNvSpPr/>
          <p:nvPr/>
        </p:nvSpPr>
        <p:spPr>
          <a:xfrm rot="5400000">
            <a:off x="8607892" y="3951742"/>
            <a:ext cx="315600" cy="756600"/>
          </a:xfrm>
          <a:prstGeom prst="parallelogram">
            <a:avLst>
              <a:gd fmla="val 25000" name="adj"/>
            </a:avLst>
          </a:prstGeom>
          <a:solidFill>
            <a:schemeClr val="accent4"/>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45" name="Google Shape;145;p18"/>
          <p:cNvSpPr txBox="1"/>
          <p:nvPr/>
        </p:nvSpPr>
        <p:spPr>
          <a:xfrm rot="370045">
            <a:off x="8432931" y="2351073"/>
            <a:ext cx="834932" cy="294568"/>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Sticky Stake</a:t>
            </a:r>
            <a:endParaRPr b="1" sz="700">
              <a:solidFill>
                <a:schemeClr val="lt1"/>
              </a:solidFill>
              <a:latin typeface="Lato"/>
              <a:ea typeface="Lato"/>
              <a:cs typeface="Lato"/>
              <a:sym typeface="Lato"/>
            </a:endParaRPr>
          </a:p>
        </p:txBody>
      </p:sp>
      <p:sp>
        <p:nvSpPr>
          <p:cNvPr id="146" name="Google Shape;146;p18"/>
          <p:cNvSpPr txBox="1"/>
          <p:nvPr/>
        </p:nvSpPr>
        <p:spPr>
          <a:xfrm rot="339350">
            <a:off x="8534910" y="2932847"/>
            <a:ext cx="718397" cy="29454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Pledge</a:t>
            </a:r>
            <a:endParaRPr b="1" sz="700">
              <a:solidFill>
                <a:schemeClr val="lt1"/>
              </a:solidFill>
              <a:latin typeface="Lato"/>
              <a:ea typeface="Lato"/>
              <a:cs typeface="Lato"/>
              <a:sym typeface="Lato"/>
            </a:endParaRPr>
          </a:p>
        </p:txBody>
      </p:sp>
      <p:sp>
        <p:nvSpPr>
          <p:cNvPr id="147" name="Google Shape;147;p18"/>
          <p:cNvSpPr txBox="1"/>
          <p:nvPr/>
        </p:nvSpPr>
        <p:spPr>
          <a:xfrm rot="334786">
            <a:off x="8372748" y="3498158"/>
            <a:ext cx="771355" cy="40323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Rewards Sustainability</a:t>
            </a:r>
            <a:endParaRPr b="1" sz="700">
              <a:solidFill>
                <a:schemeClr val="lt1"/>
              </a:solidFill>
              <a:latin typeface="Lato"/>
              <a:ea typeface="Lato"/>
              <a:cs typeface="Lato"/>
              <a:sym typeface="Lato"/>
            </a:endParaRPr>
          </a:p>
        </p:txBody>
      </p:sp>
      <p:sp>
        <p:nvSpPr>
          <p:cNvPr id="148" name="Google Shape;148;p18"/>
          <p:cNvSpPr txBox="1"/>
          <p:nvPr/>
        </p:nvSpPr>
        <p:spPr>
          <a:xfrm rot="352411">
            <a:off x="8393379" y="4182779"/>
            <a:ext cx="776878" cy="294521"/>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Fairness</a:t>
            </a:r>
            <a:endParaRPr b="1" sz="700">
              <a:solidFill>
                <a:schemeClr val="lt1"/>
              </a:solidFill>
              <a:latin typeface="Lato"/>
              <a:ea typeface="Lato"/>
              <a:cs typeface="Lato"/>
              <a:sym typeface="Lato"/>
            </a:endParaRPr>
          </a:p>
        </p:txBody>
      </p:sp>
      <p:sp>
        <p:nvSpPr>
          <p:cNvPr id="149" name="Google Shape;149;p18"/>
          <p:cNvSpPr txBox="1"/>
          <p:nvPr>
            <p:ph type="ctrTitle"/>
          </p:nvPr>
        </p:nvSpPr>
        <p:spPr>
          <a:xfrm>
            <a:off x="727950" y="354125"/>
            <a:ext cx="7688100" cy="1664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3200"/>
              <a:t>Change minPoolCost to minMargin</a:t>
            </a:r>
            <a:endParaRPr sz="3200"/>
          </a:p>
        </p:txBody>
      </p:sp>
      <p:sp>
        <p:nvSpPr>
          <p:cNvPr id="150" name="Google Shape;150;p18"/>
          <p:cNvSpPr txBox="1"/>
          <p:nvPr/>
        </p:nvSpPr>
        <p:spPr>
          <a:xfrm>
            <a:off x="727950" y="1257875"/>
            <a:ext cx="5554200" cy="4186800"/>
          </a:xfrm>
          <a:prstGeom prst="rect">
            <a:avLst/>
          </a:prstGeom>
          <a:noFill/>
          <a:ln>
            <a:noFill/>
          </a:ln>
        </p:spPr>
        <p:txBody>
          <a:bodyPr anchorCtr="0" anchor="t" bIns="91425" lIns="91425" spcFirstLastPara="1" rIns="91425" wrap="square" tIns="91425">
            <a:spAutoFit/>
          </a:bodyPr>
          <a:lstStyle/>
          <a:p>
            <a:pPr indent="-311150" lvl="0" marL="4572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Using a percent-based minMargin instead of the flat minPoolCost fixes this issue almost entirely, as each pool will have the same proportion of minimum fees no matter the size</a:t>
            </a:r>
            <a:endParaRPr sz="1300">
              <a:solidFill>
                <a:schemeClr val="accent1"/>
              </a:solidFill>
              <a:latin typeface="Lato"/>
              <a:ea typeface="Lato"/>
              <a:cs typeface="Lato"/>
              <a:sym typeface="Lato"/>
            </a:endParaRPr>
          </a:p>
          <a:p>
            <a:pPr indent="-311150" lvl="1" marL="9144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Small Pool Example:</a:t>
            </a:r>
            <a:endParaRPr sz="1300">
              <a:solidFill>
                <a:schemeClr val="accent1"/>
              </a:solidFill>
              <a:latin typeface="Lato"/>
              <a:ea typeface="Lato"/>
              <a:cs typeface="Lato"/>
              <a:sym typeface="Lato"/>
            </a:endParaRPr>
          </a:p>
          <a:p>
            <a:pPr indent="-311150" lvl="2" marL="1371600" rtl="0" algn="l">
              <a:spcBef>
                <a:spcPts val="0"/>
              </a:spcBef>
              <a:spcAft>
                <a:spcPts val="0"/>
              </a:spcAft>
              <a:buClr>
                <a:schemeClr val="accent1"/>
              </a:buClr>
              <a:buSzPts val="1300"/>
              <a:buFont typeface="Lato"/>
              <a:buChar char="■"/>
            </a:pPr>
            <a:r>
              <a:rPr b="1" lang="en" sz="1300">
                <a:solidFill>
                  <a:schemeClr val="accent1"/>
                </a:solidFill>
                <a:highlight>
                  <a:srgbClr val="FFFF00"/>
                </a:highlight>
                <a:latin typeface="Lato"/>
                <a:ea typeface="Lato"/>
                <a:cs typeface="Lato"/>
                <a:sym typeface="Lato"/>
              </a:rPr>
              <a:t>10%</a:t>
            </a:r>
            <a:r>
              <a:rPr b="1" lang="en" sz="1300">
                <a:solidFill>
                  <a:schemeClr val="accent1"/>
                </a:solidFill>
                <a:latin typeface="Lato"/>
                <a:ea typeface="Lato"/>
                <a:cs typeface="Lato"/>
                <a:sym typeface="Lato"/>
              </a:rPr>
              <a:t> </a:t>
            </a:r>
            <a:r>
              <a:rPr lang="en" sz="1300">
                <a:solidFill>
                  <a:schemeClr val="accent1"/>
                </a:solidFill>
                <a:latin typeface="Lato"/>
                <a:ea typeface="Lato"/>
                <a:cs typeface="Lato"/>
                <a:sym typeface="Lato"/>
              </a:rPr>
              <a:t>minMargin parameter</a:t>
            </a:r>
            <a:endParaRPr sz="1300">
              <a:solidFill>
                <a:schemeClr val="accent1"/>
              </a:solidFill>
              <a:latin typeface="Lato"/>
              <a:ea typeface="Lato"/>
              <a:cs typeface="Lato"/>
              <a:sym typeface="Lato"/>
            </a:endParaRPr>
          </a:p>
          <a:p>
            <a:pPr indent="-311150" lvl="2" marL="13716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1,000 ADA reward</a:t>
            </a:r>
            <a:endParaRPr sz="1300">
              <a:solidFill>
                <a:schemeClr val="accent1"/>
              </a:solidFill>
              <a:latin typeface="Lato"/>
              <a:ea typeface="Lato"/>
              <a:cs typeface="Lato"/>
              <a:sym typeface="Lato"/>
            </a:endParaRPr>
          </a:p>
          <a:p>
            <a:pPr indent="-311150" lvl="2" marL="13716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Results in a 100 ADA fee</a:t>
            </a:r>
            <a:endParaRPr sz="1300">
              <a:solidFill>
                <a:schemeClr val="accent1"/>
              </a:solidFill>
              <a:latin typeface="Lato"/>
              <a:ea typeface="Lato"/>
              <a:cs typeface="Lato"/>
              <a:sym typeface="Lato"/>
            </a:endParaRPr>
          </a:p>
          <a:p>
            <a:pPr indent="-311150" lvl="1" marL="9144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Big Pool Example:</a:t>
            </a:r>
            <a:endParaRPr sz="1300">
              <a:solidFill>
                <a:schemeClr val="accent1"/>
              </a:solidFill>
              <a:latin typeface="Lato"/>
              <a:ea typeface="Lato"/>
              <a:cs typeface="Lato"/>
              <a:sym typeface="Lato"/>
            </a:endParaRPr>
          </a:p>
          <a:p>
            <a:pPr indent="-311150" lvl="2" marL="1371600" rtl="0" algn="l">
              <a:spcBef>
                <a:spcPts val="0"/>
              </a:spcBef>
              <a:spcAft>
                <a:spcPts val="0"/>
              </a:spcAft>
              <a:buClr>
                <a:schemeClr val="accent1"/>
              </a:buClr>
              <a:buSzPts val="1300"/>
              <a:buFont typeface="Lato"/>
              <a:buChar char="■"/>
            </a:pPr>
            <a:r>
              <a:rPr b="1" lang="en" sz="1300">
                <a:solidFill>
                  <a:schemeClr val="accent1"/>
                </a:solidFill>
                <a:highlight>
                  <a:srgbClr val="FFFF00"/>
                </a:highlight>
                <a:latin typeface="Lato"/>
                <a:ea typeface="Lato"/>
                <a:cs typeface="Lato"/>
                <a:sym typeface="Lato"/>
              </a:rPr>
              <a:t>10%</a:t>
            </a:r>
            <a:r>
              <a:rPr lang="en" sz="1300">
                <a:solidFill>
                  <a:schemeClr val="accent1"/>
                </a:solidFill>
                <a:latin typeface="Lato"/>
                <a:ea typeface="Lato"/>
                <a:cs typeface="Lato"/>
                <a:sym typeface="Lato"/>
              </a:rPr>
              <a:t> minMargin parameter</a:t>
            </a:r>
            <a:endParaRPr sz="1300">
              <a:solidFill>
                <a:schemeClr val="accent1"/>
              </a:solidFill>
              <a:latin typeface="Lato"/>
              <a:ea typeface="Lato"/>
              <a:cs typeface="Lato"/>
              <a:sym typeface="Lato"/>
            </a:endParaRPr>
          </a:p>
          <a:p>
            <a:pPr indent="-311150" lvl="2" marL="13716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10,000 ADA reward (bigger pool == bigger reward)</a:t>
            </a:r>
            <a:endParaRPr sz="1300">
              <a:solidFill>
                <a:schemeClr val="accent1"/>
              </a:solidFill>
              <a:latin typeface="Lato"/>
              <a:ea typeface="Lato"/>
              <a:cs typeface="Lato"/>
              <a:sym typeface="Lato"/>
            </a:endParaRPr>
          </a:p>
          <a:p>
            <a:pPr indent="-311150" lvl="2" marL="13716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Results in a 1,000 ADA fee</a:t>
            </a:r>
            <a:endParaRPr sz="1300">
              <a:solidFill>
                <a:schemeClr val="accent1"/>
              </a:solidFill>
              <a:latin typeface="Lato"/>
              <a:ea typeface="Lato"/>
              <a:cs typeface="Lato"/>
              <a:sym typeface="Lato"/>
            </a:endParaRPr>
          </a:p>
          <a:p>
            <a:pPr indent="0" lvl="0" marL="0" rtl="0" algn="l">
              <a:spcBef>
                <a:spcPts val="0"/>
              </a:spcBef>
              <a:spcAft>
                <a:spcPts val="0"/>
              </a:spcAft>
              <a:buNone/>
            </a:pPr>
            <a:r>
              <a:t/>
            </a:r>
            <a:endParaRPr sz="1300">
              <a:solidFill>
                <a:schemeClr val="accent1"/>
              </a:solidFill>
              <a:latin typeface="Lato"/>
              <a:ea typeface="Lato"/>
              <a:cs typeface="Lato"/>
              <a:sym typeface="Lato"/>
            </a:endParaRPr>
          </a:p>
          <a:p>
            <a:pPr indent="-311150" lvl="0" marL="4572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This eliminates the advantage of splitting a large amount of stake into smaller pools, since it won’t affect the proportion of fees taken</a:t>
            </a:r>
            <a:endParaRPr sz="1300">
              <a:solidFill>
                <a:schemeClr val="accent1"/>
              </a:solidFill>
              <a:latin typeface="Lato"/>
              <a:ea typeface="Lato"/>
              <a:cs typeface="Lato"/>
              <a:sym typeface="Lato"/>
            </a:endParaRPr>
          </a:p>
          <a:p>
            <a:pPr indent="-311150" lvl="0" marL="4572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SPOs previously splitting to farm the fee are expected to…</a:t>
            </a:r>
            <a:endParaRPr sz="1300">
              <a:solidFill>
                <a:schemeClr val="accent1"/>
              </a:solidFill>
              <a:latin typeface="Lato"/>
              <a:ea typeface="Lato"/>
              <a:cs typeface="Lato"/>
              <a:sym typeface="Lato"/>
            </a:endParaRPr>
          </a:p>
          <a:p>
            <a:pPr indent="-311150" lvl="1" marL="9144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Converge into a smaller number of pools to minimize operating costs</a:t>
            </a:r>
            <a:endParaRPr sz="1300">
              <a:solidFill>
                <a:schemeClr val="accent1"/>
              </a:solidFill>
              <a:latin typeface="Lato"/>
              <a:ea typeface="Lato"/>
              <a:cs typeface="Lato"/>
              <a:sym typeface="Lato"/>
            </a:endParaRPr>
          </a:p>
          <a:p>
            <a:pPr indent="-311150" lvl="1" marL="9144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Increase pledge to maintain profit</a:t>
            </a:r>
            <a:endParaRPr sz="1300">
              <a:solidFill>
                <a:schemeClr val="accent1"/>
              </a:solidFill>
              <a:latin typeface="Lato"/>
              <a:ea typeface="Lato"/>
              <a:cs typeface="Lato"/>
              <a:sym typeface="Lato"/>
            </a:endParaRPr>
          </a:p>
          <a:p>
            <a:pPr indent="0" lvl="0" marL="457200" rtl="0" algn="l">
              <a:spcBef>
                <a:spcPts val="0"/>
              </a:spcBef>
              <a:spcAft>
                <a:spcPts val="0"/>
              </a:spcAft>
              <a:buNone/>
            </a:pPr>
            <a:r>
              <a:t/>
            </a:r>
            <a:endParaRPr sz="1300">
              <a:solidFill>
                <a:schemeClr val="accent1"/>
              </a:solidFill>
              <a:latin typeface="Lato"/>
              <a:ea typeface="Lato"/>
              <a:cs typeface="Lato"/>
              <a:sym typeface="Lato"/>
            </a:endParaRPr>
          </a:p>
          <a:p>
            <a:pPr indent="0" lvl="0" marL="0" rtl="0" algn="l">
              <a:spcBef>
                <a:spcPts val="0"/>
              </a:spcBef>
              <a:spcAft>
                <a:spcPts val="0"/>
              </a:spcAft>
              <a:buNone/>
            </a:pPr>
            <a:r>
              <a:t/>
            </a:r>
            <a:endParaRPr sz="1300">
              <a:solidFill>
                <a:schemeClr val="accent1"/>
              </a:solidFill>
              <a:latin typeface="Lato"/>
              <a:ea typeface="Lato"/>
              <a:cs typeface="Lato"/>
              <a:sym typeface="La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19"/>
          <p:cNvSpPr txBox="1"/>
          <p:nvPr/>
        </p:nvSpPr>
        <p:spPr>
          <a:xfrm>
            <a:off x="3208325" y="1869700"/>
            <a:ext cx="4190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156" name="Google Shape;156;p19"/>
          <p:cNvSpPr/>
          <p:nvPr/>
        </p:nvSpPr>
        <p:spPr>
          <a:xfrm rot="5400000">
            <a:off x="8607892" y="1488181"/>
            <a:ext cx="315600" cy="756600"/>
          </a:xfrm>
          <a:prstGeom prst="parallelogram">
            <a:avLst>
              <a:gd fmla="val 25000" name="adj"/>
            </a:avLst>
          </a:prstGeom>
          <a:solidFill>
            <a:srgbClr val="2353FF">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57" name="Google Shape;157;p19"/>
          <p:cNvSpPr/>
          <p:nvPr/>
        </p:nvSpPr>
        <p:spPr>
          <a:xfrm rot="5400000">
            <a:off x="8607892" y="2111427"/>
            <a:ext cx="315600" cy="756600"/>
          </a:xfrm>
          <a:prstGeom prst="parallelogram">
            <a:avLst>
              <a:gd fmla="val 25000" name="adj"/>
            </a:avLst>
          </a:prstGeom>
          <a:solidFill>
            <a:srgbClr val="6AA4C8">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58" name="Google Shape;158;p19"/>
          <p:cNvSpPr/>
          <p:nvPr/>
        </p:nvSpPr>
        <p:spPr>
          <a:xfrm rot="5400000">
            <a:off x="8607892" y="2692099"/>
            <a:ext cx="315600" cy="756600"/>
          </a:xfrm>
          <a:prstGeom prst="parallelogram">
            <a:avLst>
              <a:gd fmla="val 25000" name="adj"/>
            </a:avLst>
          </a:prstGeom>
          <a:solidFill>
            <a:schemeClr val="accent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59" name="Google Shape;159;p19"/>
          <p:cNvSpPr/>
          <p:nvPr/>
        </p:nvSpPr>
        <p:spPr>
          <a:xfrm rot="5400000">
            <a:off x="8607892" y="3321470"/>
            <a:ext cx="315600" cy="756600"/>
          </a:xfrm>
          <a:prstGeom prst="parallelogram">
            <a:avLst>
              <a:gd fmla="val 25000" name="adj"/>
            </a:avLst>
          </a:prstGeom>
          <a:solidFill>
            <a:schemeClr val="accent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60" name="Google Shape;160;p19"/>
          <p:cNvSpPr/>
          <p:nvPr/>
        </p:nvSpPr>
        <p:spPr>
          <a:xfrm rot="5400000">
            <a:off x="8607892" y="3951742"/>
            <a:ext cx="315600" cy="756600"/>
          </a:xfrm>
          <a:prstGeom prst="parallelogram">
            <a:avLst>
              <a:gd fmla="val 25000" name="adj"/>
            </a:avLst>
          </a:prstGeom>
          <a:solidFill>
            <a:srgbClr val="FEC104">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61" name="Google Shape;161;p19"/>
          <p:cNvSpPr txBox="1"/>
          <p:nvPr/>
        </p:nvSpPr>
        <p:spPr>
          <a:xfrm rot="324618">
            <a:off x="8346545" y="1716209"/>
            <a:ext cx="922711" cy="29458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Decentralization</a:t>
            </a:r>
            <a:endParaRPr b="1" sz="700">
              <a:solidFill>
                <a:schemeClr val="lt1"/>
              </a:solidFill>
              <a:latin typeface="Lato"/>
              <a:ea typeface="Lato"/>
              <a:cs typeface="Lato"/>
              <a:sym typeface="Lato"/>
            </a:endParaRPr>
          </a:p>
        </p:txBody>
      </p:sp>
      <p:sp>
        <p:nvSpPr>
          <p:cNvPr id="162" name="Google Shape;162;p19"/>
          <p:cNvSpPr txBox="1"/>
          <p:nvPr/>
        </p:nvSpPr>
        <p:spPr>
          <a:xfrm rot="370045">
            <a:off x="8432931" y="2351073"/>
            <a:ext cx="834932" cy="294568"/>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Sticky Stake</a:t>
            </a:r>
            <a:endParaRPr b="1" sz="700">
              <a:solidFill>
                <a:schemeClr val="lt1"/>
              </a:solidFill>
              <a:latin typeface="Lato"/>
              <a:ea typeface="Lato"/>
              <a:cs typeface="Lato"/>
              <a:sym typeface="Lato"/>
            </a:endParaRPr>
          </a:p>
        </p:txBody>
      </p:sp>
      <p:sp>
        <p:nvSpPr>
          <p:cNvPr id="163" name="Google Shape;163;p19"/>
          <p:cNvSpPr txBox="1"/>
          <p:nvPr/>
        </p:nvSpPr>
        <p:spPr>
          <a:xfrm rot="339350">
            <a:off x="8534910" y="2932847"/>
            <a:ext cx="718397" cy="29454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Pledge</a:t>
            </a:r>
            <a:endParaRPr b="1" sz="700">
              <a:solidFill>
                <a:schemeClr val="lt1"/>
              </a:solidFill>
              <a:latin typeface="Lato"/>
              <a:ea typeface="Lato"/>
              <a:cs typeface="Lato"/>
              <a:sym typeface="Lato"/>
            </a:endParaRPr>
          </a:p>
        </p:txBody>
      </p:sp>
      <p:sp>
        <p:nvSpPr>
          <p:cNvPr id="164" name="Google Shape;164;p19"/>
          <p:cNvSpPr txBox="1"/>
          <p:nvPr/>
        </p:nvSpPr>
        <p:spPr>
          <a:xfrm rot="334786">
            <a:off x="8372748" y="3498158"/>
            <a:ext cx="771355" cy="40323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Rewards Sustainability</a:t>
            </a:r>
            <a:endParaRPr b="1" sz="700">
              <a:solidFill>
                <a:schemeClr val="lt1"/>
              </a:solidFill>
              <a:latin typeface="Lato"/>
              <a:ea typeface="Lato"/>
              <a:cs typeface="Lato"/>
              <a:sym typeface="Lato"/>
            </a:endParaRPr>
          </a:p>
        </p:txBody>
      </p:sp>
      <p:sp>
        <p:nvSpPr>
          <p:cNvPr id="165" name="Google Shape;165;p19"/>
          <p:cNvSpPr txBox="1"/>
          <p:nvPr/>
        </p:nvSpPr>
        <p:spPr>
          <a:xfrm rot="352411">
            <a:off x="8393379" y="4182779"/>
            <a:ext cx="776878" cy="294521"/>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Fairness</a:t>
            </a:r>
            <a:endParaRPr b="1" sz="700">
              <a:solidFill>
                <a:schemeClr val="lt1"/>
              </a:solidFill>
              <a:latin typeface="Lato"/>
              <a:ea typeface="Lato"/>
              <a:cs typeface="Lato"/>
              <a:sym typeface="Lato"/>
            </a:endParaRPr>
          </a:p>
        </p:txBody>
      </p:sp>
      <p:sp>
        <p:nvSpPr>
          <p:cNvPr id="166" name="Google Shape;166;p19"/>
          <p:cNvSpPr txBox="1"/>
          <p:nvPr>
            <p:ph type="ctrTitle"/>
          </p:nvPr>
        </p:nvSpPr>
        <p:spPr>
          <a:xfrm>
            <a:off x="727950" y="354125"/>
            <a:ext cx="7641300" cy="1664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3200"/>
              <a:t>Use </a:t>
            </a:r>
            <a:r>
              <a:rPr lang="en" sz="3200"/>
              <a:t>All Rewards for Active Stake</a:t>
            </a:r>
            <a:endParaRPr sz="3200"/>
          </a:p>
        </p:txBody>
      </p:sp>
      <p:sp>
        <p:nvSpPr>
          <p:cNvPr id="167" name="Google Shape;167;p19"/>
          <p:cNvSpPr txBox="1"/>
          <p:nvPr/>
        </p:nvSpPr>
        <p:spPr>
          <a:xfrm>
            <a:off x="727950" y="1977500"/>
            <a:ext cx="6528600" cy="2655900"/>
          </a:xfrm>
          <a:prstGeom prst="rect">
            <a:avLst/>
          </a:prstGeom>
          <a:noFill/>
          <a:ln>
            <a:noFill/>
          </a:ln>
        </p:spPr>
        <p:txBody>
          <a:bodyPr anchorCtr="0" anchor="t" bIns="91425" lIns="91425" spcFirstLastPara="1" rIns="91425" wrap="square" tIns="91425">
            <a:spAutoFit/>
          </a:bodyPr>
          <a:lstStyle/>
          <a:p>
            <a:pPr indent="-311150" lvl="0" marL="4572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Currently…</a:t>
            </a:r>
            <a:endParaRPr sz="1300">
              <a:solidFill>
                <a:schemeClr val="accent1"/>
              </a:solidFill>
              <a:latin typeface="Lato"/>
              <a:ea typeface="Lato"/>
              <a:cs typeface="Lato"/>
              <a:sym typeface="Lato"/>
            </a:endParaRPr>
          </a:p>
          <a:p>
            <a:pPr indent="-311150" lvl="0" marL="914400" rtl="0" algn="l">
              <a:lnSpc>
                <a:spcPct val="115000"/>
              </a:lnSpc>
              <a:spcBef>
                <a:spcPts val="0"/>
              </a:spcBef>
              <a:spcAft>
                <a:spcPts val="0"/>
              </a:spcAft>
              <a:buClr>
                <a:schemeClr val="accent1"/>
              </a:buClr>
              <a:buSzPts val="1300"/>
              <a:buFont typeface="Lato"/>
              <a:buAutoNum type="arabicPeriod"/>
            </a:pPr>
            <a:r>
              <a:rPr lang="en" sz="1300">
                <a:solidFill>
                  <a:schemeClr val="accent1"/>
                </a:solidFill>
                <a:latin typeface="Lato"/>
                <a:ea typeface="Lato"/>
                <a:cs typeface="Lato"/>
                <a:sym typeface="Lato"/>
              </a:rPr>
              <a:t>A</a:t>
            </a:r>
            <a:r>
              <a:rPr lang="en" sz="1300">
                <a:solidFill>
                  <a:schemeClr val="accent1"/>
                </a:solidFill>
                <a:latin typeface="Lato"/>
                <a:ea typeface="Lato"/>
                <a:cs typeface="Lato"/>
                <a:sym typeface="Lato"/>
              </a:rPr>
              <a:t>t epoch turnover, the protocol forms a rewards pot by taking a fixed percentage (Rho) of the ADA still in the reserve</a:t>
            </a:r>
            <a:endParaRPr sz="1300">
              <a:solidFill>
                <a:schemeClr val="accent1"/>
              </a:solidFill>
              <a:latin typeface="Lato"/>
              <a:ea typeface="Lato"/>
              <a:cs typeface="Lato"/>
              <a:sym typeface="Lato"/>
            </a:endParaRPr>
          </a:p>
          <a:p>
            <a:pPr indent="-311150" lvl="0" marL="914400" rtl="0" algn="l">
              <a:lnSpc>
                <a:spcPct val="115000"/>
              </a:lnSpc>
              <a:spcBef>
                <a:spcPts val="0"/>
              </a:spcBef>
              <a:spcAft>
                <a:spcPts val="0"/>
              </a:spcAft>
              <a:buClr>
                <a:schemeClr val="accent1"/>
              </a:buClr>
              <a:buSzPts val="1300"/>
              <a:buFont typeface="Lato"/>
              <a:buAutoNum type="arabicPeriod"/>
            </a:pPr>
            <a:r>
              <a:rPr lang="en" sz="1300">
                <a:solidFill>
                  <a:schemeClr val="accent1"/>
                </a:solidFill>
                <a:latin typeface="Lato"/>
                <a:ea typeface="Lato"/>
                <a:cs typeface="Lato"/>
                <a:sym typeface="Lato"/>
              </a:rPr>
              <a:t>Next, a cut is sent to the treasury (Tau)</a:t>
            </a:r>
            <a:endParaRPr sz="1300">
              <a:solidFill>
                <a:schemeClr val="accent1"/>
              </a:solidFill>
              <a:latin typeface="Lato"/>
              <a:ea typeface="Lato"/>
              <a:cs typeface="Lato"/>
              <a:sym typeface="Lato"/>
            </a:endParaRPr>
          </a:p>
          <a:p>
            <a:pPr indent="-311150" lvl="0" marL="914400" rtl="0" algn="l">
              <a:lnSpc>
                <a:spcPct val="115000"/>
              </a:lnSpc>
              <a:spcBef>
                <a:spcPts val="0"/>
              </a:spcBef>
              <a:spcAft>
                <a:spcPts val="0"/>
              </a:spcAft>
              <a:buClr>
                <a:schemeClr val="accent1"/>
              </a:buClr>
              <a:buSzPts val="1300"/>
              <a:buFont typeface="Lato"/>
              <a:buAutoNum type="arabicPeriod"/>
            </a:pPr>
            <a:r>
              <a:rPr lang="en" sz="1300">
                <a:solidFill>
                  <a:schemeClr val="accent1"/>
                </a:solidFill>
                <a:latin typeface="Lato"/>
                <a:ea typeface="Lato"/>
                <a:cs typeface="Lato"/>
                <a:sym typeface="Lato"/>
              </a:rPr>
              <a:t>At this point the protocol considers how much ADA is staked vs. unstaked, with the proportional amount of unstaked ADA being </a:t>
            </a:r>
            <a:r>
              <a:rPr lang="en" sz="1300">
                <a:solidFill>
                  <a:schemeClr val="accent1"/>
                </a:solidFill>
                <a:highlight>
                  <a:srgbClr val="FFFF00"/>
                </a:highlight>
                <a:latin typeface="Lato"/>
                <a:ea typeface="Lato"/>
                <a:cs typeface="Lato"/>
                <a:sym typeface="Lato"/>
              </a:rPr>
              <a:t>returned to the reserve</a:t>
            </a:r>
            <a:endParaRPr sz="1300">
              <a:solidFill>
                <a:schemeClr val="accent1"/>
              </a:solidFill>
              <a:latin typeface="Lato"/>
              <a:ea typeface="Lato"/>
              <a:cs typeface="Lato"/>
              <a:sym typeface="Lato"/>
            </a:endParaRPr>
          </a:p>
          <a:p>
            <a:pPr indent="-311150" lvl="0" marL="914400" rtl="0" algn="l">
              <a:lnSpc>
                <a:spcPct val="115000"/>
              </a:lnSpc>
              <a:spcBef>
                <a:spcPts val="0"/>
              </a:spcBef>
              <a:spcAft>
                <a:spcPts val="0"/>
              </a:spcAft>
              <a:buClr>
                <a:schemeClr val="accent1"/>
              </a:buClr>
              <a:buSzPts val="1300"/>
              <a:buFont typeface="Lato"/>
              <a:buAutoNum type="arabicPeriod"/>
            </a:pPr>
            <a:r>
              <a:rPr lang="en" sz="1300">
                <a:solidFill>
                  <a:schemeClr val="accent1"/>
                </a:solidFill>
                <a:latin typeface="Lato"/>
                <a:ea typeface="Lato"/>
                <a:cs typeface="Lato"/>
                <a:sym typeface="Lato"/>
              </a:rPr>
              <a:t>The remainder of the rewards pot is then distributed proportionally to SPOs and their delegators</a:t>
            </a:r>
            <a:endParaRPr sz="1300">
              <a:solidFill>
                <a:schemeClr val="accent1"/>
              </a:solidFill>
              <a:latin typeface="Lato"/>
              <a:ea typeface="Lato"/>
              <a:cs typeface="Lato"/>
              <a:sym typeface="Lato"/>
            </a:endParaRPr>
          </a:p>
          <a:p>
            <a:pPr indent="0" lvl="0" marL="457200" rtl="0" algn="l">
              <a:spcBef>
                <a:spcPts val="0"/>
              </a:spcBef>
              <a:spcAft>
                <a:spcPts val="0"/>
              </a:spcAft>
              <a:buNone/>
            </a:pPr>
            <a:r>
              <a:t/>
            </a:r>
            <a:endParaRPr sz="1300">
              <a:solidFill>
                <a:schemeClr val="accent1"/>
              </a:solidFill>
              <a:latin typeface="Lato"/>
              <a:ea typeface="Lato"/>
              <a:cs typeface="Lato"/>
              <a:sym typeface="Lato"/>
            </a:endParaRPr>
          </a:p>
          <a:p>
            <a:pPr indent="0" lvl="0" marL="0" rtl="0" algn="l">
              <a:spcBef>
                <a:spcPts val="0"/>
              </a:spcBef>
              <a:spcAft>
                <a:spcPts val="0"/>
              </a:spcAft>
              <a:buNone/>
            </a:pPr>
            <a:r>
              <a:t/>
            </a:r>
            <a:endParaRPr sz="1300">
              <a:solidFill>
                <a:schemeClr val="accent1"/>
              </a:solidFill>
              <a:latin typeface="Lato"/>
              <a:ea typeface="Lato"/>
              <a:cs typeface="Lato"/>
              <a:sym typeface="Lat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20"/>
          <p:cNvSpPr txBox="1"/>
          <p:nvPr/>
        </p:nvSpPr>
        <p:spPr>
          <a:xfrm>
            <a:off x="3360725" y="1717300"/>
            <a:ext cx="4190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173" name="Google Shape;173;p20"/>
          <p:cNvSpPr/>
          <p:nvPr/>
        </p:nvSpPr>
        <p:spPr>
          <a:xfrm rot="5400000">
            <a:off x="8607892" y="1488181"/>
            <a:ext cx="315600" cy="756600"/>
          </a:xfrm>
          <a:prstGeom prst="parallelogram">
            <a:avLst>
              <a:gd fmla="val 25000" name="adj"/>
            </a:avLst>
          </a:prstGeom>
          <a:solidFill>
            <a:srgbClr val="2353FF">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74" name="Google Shape;174;p20"/>
          <p:cNvSpPr/>
          <p:nvPr/>
        </p:nvSpPr>
        <p:spPr>
          <a:xfrm rot="5400000">
            <a:off x="8607892" y="2111427"/>
            <a:ext cx="315600" cy="756600"/>
          </a:xfrm>
          <a:prstGeom prst="parallelogram">
            <a:avLst>
              <a:gd fmla="val 25000" name="adj"/>
            </a:avLst>
          </a:prstGeom>
          <a:solidFill>
            <a:srgbClr val="6AA4C8">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75" name="Google Shape;175;p20"/>
          <p:cNvSpPr/>
          <p:nvPr/>
        </p:nvSpPr>
        <p:spPr>
          <a:xfrm rot="5400000">
            <a:off x="8607892" y="2692099"/>
            <a:ext cx="315600" cy="756600"/>
          </a:xfrm>
          <a:prstGeom prst="parallelogram">
            <a:avLst>
              <a:gd fmla="val 25000" name="adj"/>
            </a:avLst>
          </a:prstGeom>
          <a:solidFill>
            <a:schemeClr val="accent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76" name="Google Shape;176;p20"/>
          <p:cNvSpPr/>
          <p:nvPr/>
        </p:nvSpPr>
        <p:spPr>
          <a:xfrm rot="5400000">
            <a:off x="8607892" y="3321470"/>
            <a:ext cx="315600" cy="756600"/>
          </a:xfrm>
          <a:prstGeom prst="parallelogram">
            <a:avLst>
              <a:gd fmla="val 25000" name="adj"/>
            </a:avLst>
          </a:prstGeom>
          <a:solidFill>
            <a:schemeClr val="accent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77" name="Google Shape;177;p20"/>
          <p:cNvSpPr/>
          <p:nvPr/>
        </p:nvSpPr>
        <p:spPr>
          <a:xfrm rot="5400000">
            <a:off x="8607892" y="3951742"/>
            <a:ext cx="315600" cy="756600"/>
          </a:xfrm>
          <a:prstGeom prst="parallelogram">
            <a:avLst>
              <a:gd fmla="val 25000" name="adj"/>
            </a:avLst>
          </a:prstGeom>
          <a:solidFill>
            <a:srgbClr val="FEC104">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78" name="Google Shape;178;p20"/>
          <p:cNvSpPr txBox="1"/>
          <p:nvPr/>
        </p:nvSpPr>
        <p:spPr>
          <a:xfrm rot="324618">
            <a:off x="8346545" y="1716209"/>
            <a:ext cx="922711" cy="29458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Decentralization</a:t>
            </a:r>
            <a:endParaRPr b="1" sz="700">
              <a:solidFill>
                <a:schemeClr val="lt1"/>
              </a:solidFill>
              <a:latin typeface="Lato"/>
              <a:ea typeface="Lato"/>
              <a:cs typeface="Lato"/>
              <a:sym typeface="Lato"/>
            </a:endParaRPr>
          </a:p>
        </p:txBody>
      </p:sp>
      <p:sp>
        <p:nvSpPr>
          <p:cNvPr id="179" name="Google Shape;179;p20"/>
          <p:cNvSpPr txBox="1"/>
          <p:nvPr/>
        </p:nvSpPr>
        <p:spPr>
          <a:xfrm rot="370045">
            <a:off x="8432931" y="2351073"/>
            <a:ext cx="834932" cy="294568"/>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Sticky Stake</a:t>
            </a:r>
            <a:endParaRPr b="1" sz="700">
              <a:solidFill>
                <a:schemeClr val="lt1"/>
              </a:solidFill>
              <a:latin typeface="Lato"/>
              <a:ea typeface="Lato"/>
              <a:cs typeface="Lato"/>
              <a:sym typeface="Lato"/>
            </a:endParaRPr>
          </a:p>
        </p:txBody>
      </p:sp>
      <p:sp>
        <p:nvSpPr>
          <p:cNvPr id="180" name="Google Shape;180;p20"/>
          <p:cNvSpPr txBox="1"/>
          <p:nvPr/>
        </p:nvSpPr>
        <p:spPr>
          <a:xfrm rot="339350">
            <a:off x="8534910" y="2932847"/>
            <a:ext cx="718397" cy="29454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Pledge</a:t>
            </a:r>
            <a:endParaRPr b="1" sz="700">
              <a:solidFill>
                <a:schemeClr val="lt1"/>
              </a:solidFill>
              <a:latin typeface="Lato"/>
              <a:ea typeface="Lato"/>
              <a:cs typeface="Lato"/>
              <a:sym typeface="Lato"/>
            </a:endParaRPr>
          </a:p>
        </p:txBody>
      </p:sp>
      <p:sp>
        <p:nvSpPr>
          <p:cNvPr id="181" name="Google Shape;181;p20"/>
          <p:cNvSpPr txBox="1"/>
          <p:nvPr/>
        </p:nvSpPr>
        <p:spPr>
          <a:xfrm rot="334786">
            <a:off x="8372748" y="3498158"/>
            <a:ext cx="771355" cy="40323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Rewards Sustainability</a:t>
            </a:r>
            <a:endParaRPr b="1" sz="700">
              <a:solidFill>
                <a:schemeClr val="lt1"/>
              </a:solidFill>
              <a:latin typeface="Lato"/>
              <a:ea typeface="Lato"/>
              <a:cs typeface="Lato"/>
              <a:sym typeface="Lato"/>
            </a:endParaRPr>
          </a:p>
        </p:txBody>
      </p:sp>
      <p:sp>
        <p:nvSpPr>
          <p:cNvPr id="182" name="Google Shape;182;p20"/>
          <p:cNvSpPr txBox="1"/>
          <p:nvPr/>
        </p:nvSpPr>
        <p:spPr>
          <a:xfrm rot="352411">
            <a:off x="8393379" y="4182779"/>
            <a:ext cx="776878" cy="294521"/>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Fairness</a:t>
            </a:r>
            <a:endParaRPr b="1" sz="700">
              <a:solidFill>
                <a:schemeClr val="lt1"/>
              </a:solidFill>
              <a:latin typeface="Lato"/>
              <a:ea typeface="Lato"/>
              <a:cs typeface="Lato"/>
              <a:sym typeface="Lato"/>
            </a:endParaRPr>
          </a:p>
        </p:txBody>
      </p:sp>
      <p:sp>
        <p:nvSpPr>
          <p:cNvPr id="183" name="Google Shape;183;p20"/>
          <p:cNvSpPr txBox="1"/>
          <p:nvPr>
            <p:ph type="ctrTitle"/>
          </p:nvPr>
        </p:nvSpPr>
        <p:spPr>
          <a:xfrm>
            <a:off x="727950" y="354125"/>
            <a:ext cx="7641300" cy="1053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3200"/>
              <a:t>Use All Rewards for Active Stake</a:t>
            </a:r>
            <a:endParaRPr sz="3200"/>
          </a:p>
        </p:txBody>
      </p:sp>
      <p:sp>
        <p:nvSpPr>
          <p:cNvPr id="184" name="Google Shape;184;p20"/>
          <p:cNvSpPr txBox="1"/>
          <p:nvPr/>
        </p:nvSpPr>
        <p:spPr>
          <a:xfrm>
            <a:off x="880350" y="1255450"/>
            <a:ext cx="5554200" cy="1385400"/>
          </a:xfrm>
          <a:prstGeom prst="rect">
            <a:avLst/>
          </a:prstGeom>
          <a:noFill/>
          <a:ln>
            <a:noFill/>
          </a:ln>
        </p:spPr>
        <p:txBody>
          <a:bodyPr anchorCtr="0" anchor="t" bIns="91425" lIns="91425" spcFirstLastPara="1" rIns="91425" wrap="square" tIns="91425">
            <a:spAutoFit/>
          </a:bodyPr>
          <a:lstStyle/>
          <a:p>
            <a:pPr indent="-311150" lvl="0" marL="4572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Implications of doing things in this </a:t>
            </a:r>
            <a:r>
              <a:rPr lang="en" sz="1300">
                <a:solidFill>
                  <a:schemeClr val="accent1"/>
                </a:solidFill>
                <a:latin typeface="Lato"/>
                <a:ea typeface="Lato"/>
                <a:cs typeface="Lato"/>
                <a:sym typeface="Lato"/>
              </a:rPr>
              <a:t>order…</a:t>
            </a:r>
            <a:endParaRPr sz="1300">
              <a:solidFill>
                <a:schemeClr val="accent1"/>
              </a:solidFill>
              <a:latin typeface="Lato"/>
              <a:ea typeface="Lato"/>
              <a:cs typeface="Lato"/>
              <a:sym typeface="Lato"/>
            </a:endParaRPr>
          </a:p>
          <a:p>
            <a:pPr indent="-311150" lvl="1" marL="9144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Treasury cut is applied to both staked and unstaked ADA, meaning the realized tax is actually 33% for ADA delegators even though Tau is set to 20%</a:t>
            </a:r>
            <a:endParaRPr sz="1300">
              <a:solidFill>
                <a:schemeClr val="accent1"/>
              </a:solidFill>
              <a:latin typeface="Lato"/>
              <a:ea typeface="Lato"/>
              <a:cs typeface="Lato"/>
              <a:sym typeface="Lato"/>
            </a:endParaRPr>
          </a:p>
          <a:p>
            <a:pPr indent="-311150" lvl="1" marL="914400" rtl="0" algn="l">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The true rate of monetary expansion is actually about ~0.2%, even though Rho is set to 0.3%</a:t>
            </a:r>
            <a:endParaRPr sz="1300">
              <a:solidFill>
                <a:schemeClr val="accent1"/>
              </a:solidFill>
              <a:latin typeface="Lato"/>
              <a:ea typeface="Lato"/>
              <a:cs typeface="Lato"/>
              <a:sym typeface="Lato"/>
            </a:endParaRPr>
          </a:p>
        </p:txBody>
      </p:sp>
      <p:pic>
        <p:nvPicPr>
          <p:cNvPr id="185" name="Google Shape;185;p20"/>
          <p:cNvPicPr preferRelativeResize="0"/>
          <p:nvPr/>
        </p:nvPicPr>
        <p:blipFill>
          <a:blip r:embed="rId3">
            <a:alphaModFix/>
          </a:blip>
          <a:stretch>
            <a:fillRect/>
          </a:stretch>
        </p:blipFill>
        <p:spPr>
          <a:xfrm>
            <a:off x="1571100" y="2534200"/>
            <a:ext cx="5016125" cy="2344599"/>
          </a:xfrm>
          <a:prstGeom prst="rect">
            <a:avLst/>
          </a:prstGeom>
          <a:noFill/>
          <a:ln>
            <a:noFill/>
          </a:ln>
        </p:spPr>
      </p:pic>
      <p:sp>
        <p:nvSpPr>
          <p:cNvPr id="186" name="Google Shape;186;p20"/>
          <p:cNvSpPr txBox="1"/>
          <p:nvPr/>
        </p:nvSpPr>
        <p:spPr>
          <a:xfrm>
            <a:off x="188750" y="2754625"/>
            <a:ext cx="1418700" cy="1585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300">
                <a:solidFill>
                  <a:schemeClr val="accent1"/>
                </a:solidFill>
                <a:latin typeface="Lato"/>
                <a:ea typeface="Lato"/>
                <a:cs typeface="Lato"/>
                <a:sym typeface="Lato"/>
              </a:rPr>
              <a:t>Red = ADA in reserves if we follow Rho.</a:t>
            </a:r>
            <a:endParaRPr sz="1300">
              <a:solidFill>
                <a:schemeClr val="accent1"/>
              </a:solidFill>
              <a:latin typeface="Lato"/>
              <a:ea typeface="Lato"/>
              <a:cs typeface="Lato"/>
              <a:sym typeface="Lato"/>
            </a:endParaRPr>
          </a:p>
          <a:p>
            <a:pPr indent="0" lvl="0" marL="0" rtl="0" algn="l">
              <a:spcBef>
                <a:spcPts val="0"/>
              </a:spcBef>
              <a:spcAft>
                <a:spcPts val="0"/>
              </a:spcAft>
              <a:buNone/>
            </a:pPr>
            <a:r>
              <a:t/>
            </a:r>
            <a:endParaRPr sz="1300">
              <a:solidFill>
                <a:schemeClr val="accent1"/>
              </a:solidFill>
              <a:latin typeface="Lato"/>
              <a:ea typeface="Lato"/>
              <a:cs typeface="Lato"/>
              <a:sym typeface="Lato"/>
            </a:endParaRPr>
          </a:p>
          <a:p>
            <a:pPr indent="0" lvl="0" marL="0" rtl="0" algn="l">
              <a:spcBef>
                <a:spcPts val="0"/>
              </a:spcBef>
              <a:spcAft>
                <a:spcPts val="0"/>
              </a:spcAft>
              <a:buNone/>
            </a:pPr>
            <a:r>
              <a:rPr lang="en" sz="1300">
                <a:solidFill>
                  <a:schemeClr val="accent1"/>
                </a:solidFill>
                <a:latin typeface="Lato"/>
                <a:ea typeface="Lato"/>
                <a:cs typeface="Lato"/>
                <a:sym typeface="Lato"/>
              </a:rPr>
              <a:t>Green = Actual amount of ADA in reserves.</a:t>
            </a:r>
            <a:endParaRPr sz="1300">
              <a:solidFill>
                <a:schemeClr val="accent1"/>
              </a:solidFill>
              <a:latin typeface="Lato"/>
              <a:ea typeface="Lato"/>
              <a:cs typeface="Lato"/>
              <a:sym typeface="Lat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21"/>
          <p:cNvSpPr txBox="1"/>
          <p:nvPr/>
        </p:nvSpPr>
        <p:spPr>
          <a:xfrm>
            <a:off x="3208325" y="1869700"/>
            <a:ext cx="4190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192" name="Google Shape;192;p21"/>
          <p:cNvSpPr/>
          <p:nvPr/>
        </p:nvSpPr>
        <p:spPr>
          <a:xfrm rot="5400000">
            <a:off x="8607892" y="1488181"/>
            <a:ext cx="315600" cy="756600"/>
          </a:xfrm>
          <a:prstGeom prst="parallelogram">
            <a:avLst>
              <a:gd fmla="val 25000" name="adj"/>
            </a:avLst>
          </a:prstGeom>
          <a:solidFill>
            <a:srgbClr val="2353FF">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93" name="Google Shape;193;p21"/>
          <p:cNvSpPr/>
          <p:nvPr/>
        </p:nvSpPr>
        <p:spPr>
          <a:xfrm rot="5400000">
            <a:off x="8607892" y="2111427"/>
            <a:ext cx="315600" cy="756600"/>
          </a:xfrm>
          <a:prstGeom prst="parallelogram">
            <a:avLst>
              <a:gd fmla="val 25000" name="adj"/>
            </a:avLst>
          </a:prstGeom>
          <a:solidFill>
            <a:srgbClr val="6AA4C8">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94" name="Google Shape;194;p21"/>
          <p:cNvSpPr/>
          <p:nvPr/>
        </p:nvSpPr>
        <p:spPr>
          <a:xfrm rot="5400000">
            <a:off x="8607892" y="2692099"/>
            <a:ext cx="315600" cy="756600"/>
          </a:xfrm>
          <a:prstGeom prst="parallelogram">
            <a:avLst>
              <a:gd fmla="val 25000" name="adj"/>
            </a:avLst>
          </a:prstGeom>
          <a:solidFill>
            <a:schemeClr val="accent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95" name="Google Shape;195;p21"/>
          <p:cNvSpPr/>
          <p:nvPr/>
        </p:nvSpPr>
        <p:spPr>
          <a:xfrm rot="5400000">
            <a:off x="8607892" y="3321470"/>
            <a:ext cx="315600" cy="756600"/>
          </a:xfrm>
          <a:prstGeom prst="parallelogram">
            <a:avLst>
              <a:gd fmla="val 25000" name="adj"/>
            </a:avLst>
          </a:prstGeom>
          <a:solidFill>
            <a:schemeClr val="accent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96" name="Google Shape;196;p21"/>
          <p:cNvSpPr/>
          <p:nvPr/>
        </p:nvSpPr>
        <p:spPr>
          <a:xfrm rot="5400000">
            <a:off x="8607892" y="3951742"/>
            <a:ext cx="315600" cy="756600"/>
          </a:xfrm>
          <a:prstGeom prst="parallelogram">
            <a:avLst>
              <a:gd fmla="val 25000" name="adj"/>
            </a:avLst>
          </a:prstGeom>
          <a:solidFill>
            <a:srgbClr val="FEC104">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197" name="Google Shape;197;p21"/>
          <p:cNvSpPr txBox="1"/>
          <p:nvPr/>
        </p:nvSpPr>
        <p:spPr>
          <a:xfrm rot="324618">
            <a:off x="8346545" y="1716209"/>
            <a:ext cx="922711" cy="29458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Decentralization</a:t>
            </a:r>
            <a:endParaRPr b="1" sz="700">
              <a:solidFill>
                <a:schemeClr val="lt1"/>
              </a:solidFill>
              <a:latin typeface="Lato"/>
              <a:ea typeface="Lato"/>
              <a:cs typeface="Lato"/>
              <a:sym typeface="Lato"/>
            </a:endParaRPr>
          </a:p>
        </p:txBody>
      </p:sp>
      <p:sp>
        <p:nvSpPr>
          <p:cNvPr id="198" name="Google Shape;198;p21"/>
          <p:cNvSpPr txBox="1"/>
          <p:nvPr/>
        </p:nvSpPr>
        <p:spPr>
          <a:xfrm rot="370045">
            <a:off x="8432931" y="2351073"/>
            <a:ext cx="834932" cy="294568"/>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Sticky Stake</a:t>
            </a:r>
            <a:endParaRPr b="1" sz="700">
              <a:solidFill>
                <a:schemeClr val="lt1"/>
              </a:solidFill>
              <a:latin typeface="Lato"/>
              <a:ea typeface="Lato"/>
              <a:cs typeface="Lato"/>
              <a:sym typeface="Lato"/>
            </a:endParaRPr>
          </a:p>
        </p:txBody>
      </p:sp>
      <p:sp>
        <p:nvSpPr>
          <p:cNvPr id="199" name="Google Shape;199;p21"/>
          <p:cNvSpPr txBox="1"/>
          <p:nvPr/>
        </p:nvSpPr>
        <p:spPr>
          <a:xfrm rot="339350">
            <a:off x="8534910" y="2932847"/>
            <a:ext cx="718397" cy="29454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Pledge</a:t>
            </a:r>
            <a:endParaRPr b="1" sz="700">
              <a:solidFill>
                <a:schemeClr val="lt1"/>
              </a:solidFill>
              <a:latin typeface="Lato"/>
              <a:ea typeface="Lato"/>
              <a:cs typeface="Lato"/>
              <a:sym typeface="Lato"/>
            </a:endParaRPr>
          </a:p>
        </p:txBody>
      </p:sp>
      <p:sp>
        <p:nvSpPr>
          <p:cNvPr id="200" name="Google Shape;200;p21"/>
          <p:cNvSpPr txBox="1"/>
          <p:nvPr/>
        </p:nvSpPr>
        <p:spPr>
          <a:xfrm rot="334786">
            <a:off x="8372748" y="3498158"/>
            <a:ext cx="771355" cy="40323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Rewards Sustainability</a:t>
            </a:r>
            <a:endParaRPr b="1" sz="700">
              <a:solidFill>
                <a:schemeClr val="lt1"/>
              </a:solidFill>
              <a:latin typeface="Lato"/>
              <a:ea typeface="Lato"/>
              <a:cs typeface="Lato"/>
              <a:sym typeface="Lato"/>
            </a:endParaRPr>
          </a:p>
        </p:txBody>
      </p:sp>
      <p:sp>
        <p:nvSpPr>
          <p:cNvPr id="201" name="Google Shape;201;p21"/>
          <p:cNvSpPr txBox="1"/>
          <p:nvPr/>
        </p:nvSpPr>
        <p:spPr>
          <a:xfrm rot="352411">
            <a:off x="8393379" y="4182779"/>
            <a:ext cx="776878" cy="294521"/>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Fairness</a:t>
            </a:r>
            <a:endParaRPr b="1" sz="700">
              <a:solidFill>
                <a:schemeClr val="lt1"/>
              </a:solidFill>
              <a:latin typeface="Lato"/>
              <a:ea typeface="Lato"/>
              <a:cs typeface="Lato"/>
              <a:sym typeface="Lato"/>
            </a:endParaRPr>
          </a:p>
        </p:txBody>
      </p:sp>
      <p:sp>
        <p:nvSpPr>
          <p:cNvPr id="202" name="Google Shape;202;p21"/>
          <p:cNvSpPr txBox="1"/>
          <p:nvPr>
            <p:ph type="ctrTitle"/>
          </p:nvPr>
        </p:nvSpPr>
        <p:spPr>
          <a:xfrm>
            <a:off x="727950" y="354125"/>
            <a:ext cx="7641300" cy="1664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3200"/>
              <a:t>Use All Rewards for Active Stake</a:t>
            </a:r>
            <a:endParaRPr sz="3200"/>
          </a:p>
          <a:p>
            <a:pPr indent="0" lvl="0" marL="0" rtl="0" algn="l">
              <a:spcBef>
                <a:spcPts val="0"/>
              </a:spcBef>
              <a:spcAft>
                <a:spcPts val="0"/>
              </a:spcAft>
              <a:buSzPts val="990"/>
              <a:buNone/>
            </a:pPr>
            <a:r>
              <a:t/>
            </a:r>
            <a:endParaRPr sz="3200"/>
          </a:p>
        </p:txBody>
      </p:sp>
      <p:sp>
        <p:nvSpPr>
          <p:cNvPr id="203" name="Google Shape;203;p21"/>
          <p:cNvSpPr txBox="1"/>
          <p:nvPr/>
        </p:nvSpPr>
        <p:spPr>
          <a:xfrm>
            <a:off x="764025" y="1637125"/>
            <a:ext cx="6528600" cy="2886000"/>
          </a:xfrm>
          <a:prstGeom prst="rect">
            <a:avLst/>
          </a:prstGeom>
          <a:noFill/>
          <a:ln>
            <a:noFill/>
          </a:ln>
        </p:spPr>
        <p:txBody>
          <a:bodyPr anchorCtr="0" anchor="t" bIns="91425" lIns="91425" spcFirstLastPara="1" rIns="91425" wrap="square" tIns="91425">
            <a:spAutoFit/>
          </a:bodyPr>
          <a:lstStyle/>
          <a:p>
            <a:pPr indent="-311150" lvl="0" marL="4572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This idea suggests </a:t>
            </a:r>
            <a:r>
              <a:rPr lang="en" sz="1300">
                <a:solidFill>
                  <a:schemeClr val="accent1"/>
                </a:solidFill>
                <a:latin typeface="Lato"/>
                <a:ea typeface="Lato"/>
                <a:cs typeface="Lato"/>
                <a:sym typeface="Lato"/>
              </a:rPr>
              <a:t>using all </a:t>
            </a:r>
            <a:r>
              <a:rPr lang="en" sz="1300">
                <a:solidFill>
                  <a:schemeClr val="accent1"/>
                </a:solidFill>
                <a:highlight>
                  <a:srgbClr val="FFFF00"/>
                </a:highlight>
                <a:latin typeface="Lato"/>
                <a:ea typeface="Lato"/>
                <a:cs typeface="Lato"/>
                <a:sym typeface="Lato"/>
              </a:rPr>
              <a:t>ACTIVE</a:t>
            </a:r>
            <a:r>
              <a:rPr lang="en" sz="1300">
                <a:solidFill>
                  <a:schemeClr val="accent1"/>
                </a:solidFill>
                <a:latin typeface="Lato"/>
                <a:ea typeface="Lato"/>
                <a:cs typeface="Lato"/>
                <a:sym typeface="Lato"/>
              </a:rPr>
              <a:t> staked ADA and ignoring unstaked ADA for the calculation.</a:t>
            </a:r>
            <a:endParaRPr sz="1300">
              <a:solidFill>
                <a:schemeClr val="accent1"/>
              </a:solidFill>
              <a:latin typeface="Lato"/>
              <a:ea typeface="Lato"/>
              <a:cs typeface="Lato"/>
              <a:sym typeface="Lato"/>
            </a:endParaRPr>
          </a:p>
          <a:p>
            <a:pPr indent="-311150" lvl="0" marL="914400" rtl="0" algn="l">
              <a:lnSpc>
                <a:spcPct val="115000"/>
              </a:lnSpc>
              <a:spcBef>
                <a:spcPts val="0"/>
              </a:spcBef>
              <a:spcAft>
                <a:spcPts val="0"/>
              </a:spcAft>
              <a:buClr>
                <a:schemeClr val="accent1"/>
              </a:buClr>
              <a:buSzPts val="1300"/>
              <a:buFont typeface="Lato"/>
              <a:buAutoNum type="arabicPeriod"/>
            </a:pPr>
            <a:r>
              <a:rPr lang="en" sz="1300">
                <a:solidFill>
                  <a:schemeClr val="accent1"/>
                </a:solidFill>
                <a:latin typeface="Lato"/>
                <a:ea typeface="Lato"/>
                <a:cs typeface="Lato"/>
                <a:sym typeface="Lato"/>
              </a:rPr>
              <a:t>At epoch turnover, the protocol forms a rewards pot by taking a fixed percentage (Rho) of the ADA still in the reserve</a:t>
            </a:r>
            <a:endParaRPr sz="1300">
              <a:solidFill>
                <a:schemeClr val="accent1"/>
              </a:solidFill>
              <a:latin typeface="Lato"/>
              <a:ea typeface="Lato"/>
              <a:cs typeface="Lato"/>
              <a:sym typeface="Lato"/>
            </a:endParaRPr>
          </a:p>
          <a:p>
            <a:pPr indent="-311150" lvl="0" marL="914400" rtl="0" algn="l">
              <a:lnSpc>
                <a:spcPct val="115000"/>
              </a:lnSpc>
              <a:spcBef>
                <a:spcPts val="0"/>
              </a:spcBef>
              <a:spcAft>
                <a:spcPts val="0"/>
              </a:spcAft>
              <a:buClr>
                <a:schemeClr val="accent1"/>
              </a:buClr>
              <a:buSzPts val="1300"/>
              <a:buFont typeface="Lato"/>
              <a:buAutoNum type="arabicPeriod"/>
            </a:pPr>
            <a:r>
              <a:rPr lang="en" sz="1300">
                <a:solidFill>
                  <a:schemeClr val="accent1"/>
                </a:solidFill>
                <a:latin typeface="Lato"/>
                <a:ea typeface="Lato"/>
                <a:cs typeface="Lato"/>
                <a:sym typeface="Lato"/>
              </a:rPr>
              <a:t>Next, a cut is sent to the treasury (Tau)</a:t>
            </a:r>
            <a:endParaRPr sz="1300">
              <a:solidFill>
                <a:schemeClr val="accent1"/>
              </a:solidFill>
              <a:latin typeface="Lato"/>
              <a:ea typeface="Lato"/>
              <a:cs typeface="Lato"/>
              <a:sym typeface="Lato"/>
            </a:endParaRPr>
          </a:p>
          <a:p>
            <a:pPr indent="-311150" lvl="0" marL="914400" rtl="0" algn="l">
              <a:lnSpc>
                <a:spcPct val="115000"/>
              </a:lnSpc>
              <a:spcBef>
                <a:spcPts val="0"/>
              </a:spcBef>
              <a:spcAft>
                <a:spcPts val="0"/>
              </a:spcAft>
              <a:buClr>
                <a:schemeClr val="accent1"/>
              </a:buClr>
              <a:buSzPts val="1300"/>
              <a:buFont typeface="Lato"/>
              <a:buAutoNum type="arabicPeriod"/>
            </a:pPr>
            <a:r>
              <a:rPr lang="en" sz="1300">
                <a:solidFill>
                  <a:schemeClr val="accent1"/>
                </a:solidFill>
                <a:latin typeface="Lato"/>
                <a:ea typeface="Lato"/>
                <a:cs typeface="Lato"/>
                <a:sym typeface="Lato"/>
              </a:rPr>
              <a:t>At this point the protocol considers how much ADA is staked vs. unstaked, </a:t>
            </a:r>
            <a:r>
              <a:rPr lang="en" sz="1300" strike="sngStrike">
                <a:solidFill>
                  <a:schemeClr val="accent1"/>
                </a:solidFill>
                <a:latin typeface="Lato"/>
                <a:ea typeface="Lato"/>
                <a:cs typeface="Lato"/>
                <a:sym typeface="Lato"/>
              </a:rPr>
              <a:t>with the proportional amount of unstaked ADA being returned to the reserve</a:t>
            </a:r>
            <a:endParaRPr sz="1300" strike="sngStrike">
              <a:solidFill>
                <a:schemeClr val="accent1"/>
              </a:solidFill>
              <a:latin typeface="Lato"/>
              <a:ea typeface="Lato"/>
              <a:cs typeface="Lato"/>
              <a:sym typeface="Lato"/>
            </a:endParaRPr>
          </a:p>
          <a:p>
            <a:pPr indent="-311150" lvl="0" marL="914400" rtl="0" algn="l">
              <a:lnSpc>
                <a:spcPct val="115000"/>
              </a:lnSpc>
              <a:spcBef>
                <a:spcPts val="0"/>
              </a:spcBef>
              <a:spcAft>
                <a:spcPts val="0"/>
              </a:spcAft>
              <a:buClr>
                <a:schemeClr val="accent1"/>
              </a:buClr>
              <a:buSzPts val="1300"/>
              <a:buFont typeface="Lato"/>
              <a:buAutoNum type="arabicPeriod"/>
            </a:pPr>
            <a:r>
              <a:rPr lang="en" sz="1300">
                <a:solidFill>
                  <a:schemeClr val="accent1"/>
                </a:solidFill>
                <a:latin typeface="Lato"/>
                <a:ea typeface="Lato"/>
                <a:cs typeface="Lato"/>
                <a:sym typeface="Lato"/>
              </a:rPr>
              <a:t>The remainder of the rewards pot is then distributed proportionally to SPOs and their delegators</a:t>
            </a:r>
            <a:endParaRPr sz="1300">
              <a:solidFill>
                <a:schemeClr val="accent1"/>
              </a:solidFill>
              <a:latin typeface="Lato"/>
              <a:ea typeface="Lato"/>
              <a:cs typeface="Lato"/>
              <a:sym typeface="Lato"/>
            </a:endParaRPr>
          </a:p>
          <a:p>
            <a:pPr indent="0" lvl="0" marL="457200" rtl="0" algn="l">
              <a:spcBef>
                <a:spcPts val="0"/>
              </a:spcBef>
              <a:spcAft>
                <a:spcPts val="0"/>
              </a:spcAft>
              <a:buNone/>
            </a:pPr>
            <a:r>
              <a:t/>
            </a:r>
            <a:endParaRPr sz="1300">
              <a:solidFill>
                <a:schemeClr val="accent1"/>
              </a:solidFill>
              <a:latin typeface="Lato"/>
              <a:ea typeface="Lato"/>
              <a:cs typeface="Lato"/>
              <a:sym typeface="Lato"/>
            </a:endParaRPr>
          </a:p>
          <a:p>
            <a:pPr indent="0" lvl="0" marL="0" rtl="0" algn="l">
              <a:spcBef>
                <a:spcPts val="0"/>
              </a:spcBef>
              <a:spcAft>
                <a:spcPts val="0"/>
              </a:spcAft>
              <a:buNone/>
            </a:pPr>
            <a:r>
              <a:t/>
            </a:r>
            <a:endParaRPr sz="1300">
              <a:solidFill>
                <a:schemeClr val="accent1"/>
              </a:solidFill>
              <a:latin typeface="Lato"/>
              <a:ea typeface="Lato"/>
              <a:cs typeface="Lato"/>
              <a:sym typeface="Lat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22"/>
          <p:cNvSpPr txBox="1"/>
          <p:nvPr/>
        </p:nvSpPr>
        <p:spPr>
          <a:xfrm>
            <a:off x="3208325" y="1869700"/>
            <a:ext cx="41904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209" name="Google Shape;209;p22"/>
          <p:cNvSpPr/>
          <p:nvPr/>
        </p:nvSpPr>
        <p:spPr>
          <a:xfrm rot="5400000">
            <a:off x="8607892" y="1488181"/>
            <a:ext cx="315600" cy="756600"/>
          </a:xfrm>
          <a:prstGeom prst="parallelogram">
            <a:avLst>
              <a:gd fmla="val 25000" name="adj"/>
            </a:avLst>
          </a:prstGeom>
          <a:solidFill>
            <a:srgbClr val="2353FF">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10" name="Google Shape;210;p22"/>
          <p:cNvSpPr/>
          <p:nvPr/>
        </p:nvSpPr>
        <p:spPr>
          <a:xfrm rot="5400000">
            <a:off x="8607892" y="2111427"/>
            <a:ext cx="315600" cy="756600"/>
          </a:xfrm>
          <a:prstGeom prst="parallelogram">
            <a:avLst>
              <a:gd fmla="val 25000" name="adj"/>
            </a:avLst>
          </a:prstGeom>
          <a:solidFill>
            <a:srgbClr val="6AA4C8">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11" name="Google Shape;211;p22"/>
          <p:cNvSpPr/>
          <p:nvPr/>
        </p:nvSpPr>
        <p:spPr>
          <a:xfrm rot="5400000">
            <a:off x="8607892" y="2692099"/>
            <a:ext cx="315600" cy="756600"/>
          </a:xfrm>
          <a:prstGeom prst="parallelogram">
            <a:avLst>
              <a:gd fmla="val 25000" name="adj"/>
            </a:avLst>
          </a:prstGeom>
          <a:solidFill>
            <a:schemeClr val="accent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12" name="Google Shape;212;p22"/>
          <p:cNvSpPr/>
          <p:nvPr/>
        </p:nvSpPr>
        <p:spPr>
          <a:xfrm rot="5400000">
            <a:off x="8607892" y="3321470"/>
            <a:ext cx="315600" cy="756600"/>
          </a:xfrm>
          <a:prstGeom prst="parallelogram">
            <a:avLst>
              <a:gd fmla="val 25000" name="adj"/>
            </a:avLst>
          </a:prstGeom>
          <a:solidFill>
            <a:schemeClr val="accent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13" name="Google Shape;213;p22"/>
          <p:cNvSpPr/>
          <p:nvPr/>
        </p:nvSpPr>
        <p:spPr>
          <a:xfrm rot="5400000">
            <a:off x="8607892" y="3951742"/>
            <a:ext cx="315600" cy="756600"/>
          </a:xfrm>
          <a:prstGeom prst="parallelogram">
            <a:avLst>
              <a:gd fmla="val 25000" name="adj"/>
            </a:avLst>
          </a:prstGeom>
          <a:solidFill>
            <a:srgbClr val="FEC104">
              <a:alpha val="10000"/>
            </a:srgbClr>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Lato"/>
              <a:ea typeface="Lato"/>
              <a:cs typeface="Lato"/>
              <a:sym typeface="Lato"/>
            </a:endParaRPr>
          </a:p>
        </p:txBody>
      </p:sp>
      <p:sp>
        <p:nvSpPr>
          <p:cNvPr id="214" name="Google Shape;214;p22"/>
          <p:cNvSpPr txBox="1"/>
          <p:nvPr/>
        </p:nvSpPr>
        <p:spPr>
          <a:xfrm rot="324618">
            <a:off x="8346545" y="1716209"/>
            <a:ext cx="922711" cy="294581"/>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Decentralization</a:t>
            </a:r>
            <a:endParaRPr b="1" sz="700">
              <a:solidFill>
                <a:schemeClr val="lt1"/>
              </a:solidFill>
              <a:latin typeface="Lato"/>
              <a:ea typeface="Lato"/>
              <a:cs typeface="Lato"/>
              <a:sym typeface="Lato"/>
            </a:endParaRPr>
          </a:p>
        </p:txBody>
      </p:sp>
      <p:sp>
        <p:nvSpPr>
          <p:cNvPr id="215" name="Google Shape;215;p22"/>
          <p:cNvSpPr txBox="1"/>
          <p:nvPr/>
        </p:nvSpPr>
        <p:spPr>
          <a:xfrm rot="370045">
            <a:off x="8432931" y="2351073"/>
            <a:ext cx="834932" cy="294568"/>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Sticky Stake</a:t>
            </a:r>
            <a:endParaRPr b="1" sz="700">
              <a:solidFill>
                <a:schemeClr val="lt1"/>
              </a:solidFill>
              <a:latin typeface="Lato"/>
              <a:ea typeface="Lato"/>
              <a:cs typeface="Lato"/>
              <a:sym typeface="Lato"/>
            </a:endParaRPr>
          </a:p>
        </p:txBody>
      </p:sp>
      <p:sp>
        <p:nvSpPr>
          <p:cNvPr id="216" name="Google Shape;216;p22"/>
          <p:cNvSpPr txBox="1"/>
          <p:nvPr/>
        </p:nvSpPr>
        <p:spPr>
          <a:xfrm rot="339350">
            <a:off x="8534910" y="2932847"/>
            <a:ext cx="718397" cy="294549"/>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700">
                <a:solidFill>
                  <a:schemeClr val="lt1"/>
                </a:solidFill>
                <a:latin typeface="Lato"/>
                <a:ea typeface="Lato"/>
                <a:cs typeface="Lato"/>
                <a:sym typeface="Lato"/>
              </a:rPr>
              <a:t>Pledge</a:t>
            </a:r>
            <a:endParaRPr b="1" sz="700">
              <a:solidFill>
                <a:schemeClr val="lt1"/>
              </a:solidFill>
              <a:latin typeface="Lato"/>
              <a:ea typeface="Lato"/>
              <a:cs typeface="Lato"/>
              <a:sym typeface="Lato"/>
            </a:endParaRPr>
          </a:p>
        </p:txBody>
      </p:sp>
      <p:sp>
        <p:nvSpPr>
          <p:cNvPr id="217" name="Google Shape;217;p22"/>
          <p:cNvSpPr txBox="1"/>
          <p:nvPr/>
        </p:nvSpPr>
        <p:spPr>
          <a:xfrm rot="334786">
            <a:off x="8372748" y="3498158"/>
            <a:ext cx="771355" cy="40323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Rewards Sustainability</a:t>
            </a:r>
            <a:endParaRPr b="1" sz="700">
              <a:solidFill>
                <a:schemeClr val="lt1"/>
              </a:solidFill>
              <a:latin typeface="Lato"/>
              <a:ea typeface="Lato"/>
              <a:cs typeface="Lato"/>
              <a:sym typeface="Lato"/>
            </a:endParaRPr>
          </a:p>
        </p:txBody>
      </p:sp>
      <p:sp>
        <p:nvSpPr>
          <p:cNvPr id="218" name="Google Shape;218;p22"/>
          <p:cNvSpPr txBox="1"/>
          <p:nvPr/>
        </p:nvSpPr>
        <p:spPr>
          <a:xfrm rot="352411">
            <a:off x="8393379" y="4182779"/>
            <a:ext cx="776878" cy="294521"/>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700">
                <a:solidFill>
                  <a:schemeClr val="lt1"/>
                </a:solidFill>
                <a:latin typeface="Lato"/>
                <a:ea typeface="Lato"/>
                <a:cs typeface="Lato"/>
                <a:sym typeface="Lato"/>
              </a:rPr>
              <a:t>Fairness</a:t>
            </a:r>
            <a:endParaRPr b="1" sz="700">
              <a:solidFill>
                <a:schemeClr val="lt1"/>
              </a:solidFill>
              <a:latin typeface="Lato"/>
              <a:ea typeface="Lato"/>
              <a:cs typeface="Lato"/>
              <a:sym typeface="Lato"/>
            </a:endParaRPr>
          </a:p>
        </p:txBody>
      </p:sp>
      <p:sp>
        <p:nvSpPr>
          <p:cNvPr id="219" name="Google Shape;219;p22"/>
          <p:cNvSpPr txBox="1"/>
          <p:nvPr>
            <p:ph type="ctrTitle"/>
          </p:nvPr>
        </p:nvSpPr>
        <p:spPr>
          <a:xfrm>
            <a:off x="727950" y="354125"/>
            <a:ext cx="7641300" cy="1664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3200"/>
              <a:t>Use All Rewards for Active Stake</a:t>
            </a:r>
            <a:endParaRPr sz="3200"/>
          </a:p>
          <a:p>
            <a:pPr indent="0" lvl="0" marL="0" rtl="0" algn="l">
              <a:spcBef>
                <a:spcPts val="0"/>
              </a:spcBef>
              <a:spcAft>
                <a:spcPts val="0"/>
              </a:spcAft>
              <a:buSzPts val="990"/>
              <a:buNone/>
            </a:pPr>
            <a:r>
              <a:t/>
            </a:r>
            <a:endParaRPr sz="3200"/>
          </a:p>
        </p:txBody>
      </p:sp>
      <p:sp>
        <p:nvSpPr>
          <p:cNvPr id="220" name="Google Shape;220;p22"/>
          <p:cNvSpPr txBox="1"/>
          <p:nvPr/>
        </p:nvSpPr>
        <p:spPr>
          <a:xfrm>
            <a:off x="727950" y="1302500"/>
            <a:ext cx="6528600" cy="4036500"/>
          </a:xfrm>
          <a:prstGeom prst="rect">
            <a:avLst/>
          </a:prstGeom>
          <a:noFill/>
          <a:ln>
            <a:noFill/>
          </a:ln>
        </p:spPr>
        <p:txBody>
          <a:bodyPr anchorCtr="0" anchor="t" bIns="91425" lIns="91425" spcFirstLastPara="1" rIns="91425" wrap="square" tIns="91425">
            <a:spAutoFit/>
          </a:bodyPr>
          <a:lstStyle/>
          <a:p>
            <a:pPr indent="-311150" lvl="0" marL="4572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Expected</a:t>
            </a:r>
            <a:r>
              <a:rPr lang="en" sz="1300">
                <a:solidFill>
                  <a:schemeClr val="accent1"/>
                </a:solidFill>
                <a:latin typeface="Lato"/>
                <a:ea typeface="Lato"/>
                <a:cs typeface="Lato"/>
                <a:sym typeface="Lato"/>
              </a:rPr>
              <a:t> outcomes of this change…</a:t>
            </a:r>
            <a:endParaRPr sz="1300">
              <a:solidFill>
                <a:schemeClr val="accent1"/>
              </a:solidFill>
              <a:latin typeface="Lato"/>
              <a:ea typeface="Lato"/>
              <a:cs typeface="Lato"/>
              <a:sym typeface="Lato"/>
            </a:endParaRPr>
          </a:p>
          <a:p>
            <a:pPr indent="-311150" lvl="1" marL="9144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True monetary expansion will actually match what the Rho parameter is set to (0.3% per epoch)</a:t>
            </a:r>
            <a:endParaRPr sz="1300">
              <a:solidFill>
                <a:schemeClr val="accent1"/>
              </a:solidFill>
              <a:latin typeface="Lato"/>
              <a:ea typeface="Lato"/>
              <a:cs typeface="Lato"/>
              <a:sym typeface="Lato"/>
            </a:endParaRPr>
          </a:p>
          <a:p>
            <a:pPr indent="-311150" lvl="1" marL="9144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True treasury tax to delegators will actually match </a:t>
            </a:r>
            <a:r>
              <a:rPr lang="en" sz="1300">
                <a:solidFill>
                  <a:schemeClr val="accent1"/>
                </a:solidFill>
                <a:latin typeface="Lato"/>
                <a:ea typeface="Lato"/>
                <a:cs typeface="Lato"/>
                <a:sym typeface="Lato"/>
              </a:rPr>
              <a:t>what</a:t>
            </a:r>
            <a:r>
              <a:rPr lang="en" sz="1300">
                <a:solidFill>
                  <a:schemeClr val="accent1"/>
                </a:solidFill>
                <a:latin typeface="Lato"/>
                <a:ea typeface="Lato"/>
                <a:cs typeface="Lato"/>
                <a:sym typeface="Lato"/>
              </a:rPr>
              <a:t> the Tau parameter is set to (20% per epoch)</a:t>
            </a:r>
            <a:endParaRPr sz="1300">
              <a:solidFill>
                <a:schemeClr val="accent1"/>
              </a:solidFill>
              <a:latin typeface="Lato"/>
              <a:ea typeface="Lato"/>
              <a:cs typeface="Lato"/>
              <a:sym typeface="Lato"/>
            </a:endParaRPr>
          </a:p>
          <a:p>
            <a:pPr indent="-311150" lvl="1" marL="9144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All ADA stake pools and delegators will receive higher rewards immediately.</a:t>
            </a:r>
            <a:endParaRPr sz="1300">
              <a:solidFill>
                <a:schemeClr val="accent1"/>
              </a:solidFill>
              <a:latin typeface="Lato"/>
              <a:ea typeface="Lato"/>
              <a:cs typeface="Lato"/>
              <a:sym typeface="Lato"/>
            </a:endParaRPr>
          </a:p>
          <a:p>
            <a:pPr indent="-311150" lvl="1" marL="9144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If the total amount of ADA participating in consensus decreases, then rewards increase creating a balancing effect for participation</a:t>
            </a:r>
            <a:endParaRPr sz="1300">
              <a:solidFill>
                <a:schemeClr val="accent1"/>
              </a:solidFill>
              <a:latin typeface="Lato"/>
              <a:ea typeface="Lato"/>
              <a:cs typeface="Lato"/>
              <a:sym typeface="Lato"/>
            </a:endParaRPr>
          </a:p>
          <a:p>
            <a:pPr indent="-311150" lvl="1" marL="9144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Pledge might have marginally more importance as a </a:t>
            </a:r>
            <a:r>
              <a:rPr lang="en" sz="1300">
                <a:solidFill>
                  <a:schemeClr val="accent1"/>
                </a:solidFill>
                <a:latin typeface="Lato"/>
                <a:ea typeface="Lato"/>
                <a:cs typeface="Lato"/>
                <a:sym typeface="Lato"/>
              </a:rPr>
              <a:t>multiplier</a:t>
            </a:r>
            <a:endParaRPr sz="1300">
              <a:solidFill>
                <a:schemeClr val="accent1"/>
              </a:solidFill>
              <a:latin typeface="Lato"/>
              <a:ea typeface="Lato"/>
              <a:cs typeface="Lato"/>
              <a:sym typeface="Lato"/>
            </a:endParaRPr>
          </a:p>
          <a:p>
            <a:pPr indent="0" lvl="0" marL="0" rtl="0" algn="l">
              <a:lnSpc>
                <a:spcPct val="115000"/>
              </a:lnSpc>
              <a:spcBef>
                <a:spcPts val="0"/>
              </a:spcBef>
              <a:spcAft>
                <a:spcPts val="0"/>
              </a:spcAft>
              <a:buNone/>
            </a:pPr>
            <a:r>
              <a:t/>
            </a:r>
            <a:endParaRPr sz="1300">
              <a:solidFill>
                <a:schemeClr val="accent1"/>
              </a:solidFill>
              <a:latin typeface="Lato"/>
              <a:ea typeface="Lato"/>
              <a:cs typeface="Lato"/>
              <a:sym typeface="Lato"/>
            </a:endParaRPr>
          </a:p>
          <a:p>
            <a:pPr indent="-311150" lvl="0" marL="4572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One potential tradeoff…</a:t>
            </a:r>
            <a:endParaRPr sz="1300">
              <a:solidFill>
                <a:schemeClr val="accent1"/>
              </a:solidFill>
              <a:latin typeface="Lato"/>
              <a:ea typeface="Lato"/>
              <a:cs typeface="Lato"/>
              <a:sym typeface="Lato"/>
            </a:endParaRPr>
          </a:p>
          <a:p>
            <a:pPr indent="-311150" lvl="1" marL="9144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Possibility of malicious SPOs censoring delegation transactions to prevent global participation in order to </a:t>
            </a:r>
            <a:r>
              <a:rPr lang="en" sz="1300">
                <a:solidFill>
                  <a:schemeClr val="accent1"/>
                </a:solidFill>
                <a:latin typeface="Lato"/>
                <a:ea typeface="Lato"/>
                <a:cs typeface="Lato"/>
                <a:sym typeface="Lato"/>
              </a:rPr>
              <a:t>keep their rewards higher</a:t>
            </a:r>
            <a:endParaRPr sz="1300">
              <a:solidFill>
                <a:schemeClr val="accent1"/>
              </a:solidFill>
              <a:latin typeface="Lato"/>
              <a:ea typeface="Lato"/>
              <a:cs typeface="Lato"/>
              <a:sym typeface="Lato"/>
            </a:endParaRPr>
          </a:p>
          <a:p>
            <a:pPr indent="-311150" lvl="2" marL="1371600" rtl="0" algn="l">
              <a:lnSpc>
                <a:spcPct val="115000"/>
              </a:lnSpc>
              <a:spcBef>
                <a:spcPts val="0"/>
              </a:spcBef>
              <a:spcAft>
                <a:spcPts val="0"/>
              </a:spcAft>
              <a:buClr>
                <a:schemeClr val="accent1"/>
              </a:buClr>
              <a:buSzPts val="1300"/>
              <a:buFont typeface="Lato"/>
              <a:buChar char="■"/>
            </a:pPr>
            <a:r>
              <a:rPr lang="en" sz="1300">
                <a:solidFill>
                  <a:schemeClr val="accent1"/>
                </a:solidFill>
                <a:latin typeface="Lato"/>
                <a:ea typeface="Lato"/>
                <a:cs typeface="Lato"/>
                <a:sym typeface="Lato"/>
              </a:rPr>
              <a:t>Not difficult to detect, but how can we stop them if they decide to?</a:t>
            </a:r>
            <a:endParaRPr sz="1300">
              <a:solidFill>
                <a:schemeClr val="accent1"/>
              </a:solidFill>
              <a:latin typeface="Lato"/>
              <a:ea typeface="Lato"/>
              <a:cs typeface="Lato"/>
              <a:sym typeface="Lato"/>
            </a:endParaRPr>
          </a:p>
          <a:p>
            <a:pPr indent="0" lvl="0" marL="914400" rtl="0" algn="l">
              <a:lnSpc>
                <a:spcPct val="115000"/>
              </a:lnSpc>
              <a:spcBef>
                <a:spcPts val="0"/>
              </a:spcBef>
              <a:spcAft>
                <a:spcPts val="0"/>
              </a:spcAft>
              <a:buNone/>
            </a:pPr>
            <a:r>
              <a:t/>
            </a:r>
            <a:endParaRPr sz="1300">
              <a:solidFill>
                <a:schemeClr val="accent1"/>
              </a:solidFill>
              <a:latin typeface="Lato"/>
              <a:ea typeface="Lato"/>
              <a:cs typeface="Lato"/>
              <a:sym typeface="Lato"/>
            </a:endParaRPr>
          </a:p>
          <a:p>
            <a:pPr indent="0" lvl="0" marL="457200" rtl="0" algn="l">
              <a:spcBef>
                <a:spcPts val="0"/>
              </a:spcBef>
              <a:spcAft>
                <a:spcPts val="0"/>
              </a:spcAft>
              <a:buNone/>
            </a:pPr>
            <a:r>
              <a:t/>
            </a:r>
            <a:endParaRPr sz="1300">
              <a:solidFill>
                <a:schemeClr val="accent1"/>
              </a:solidFill>
              <a:latin typeface="Lato"/>
              <a:ea typeface="Lato"/>
              <a:cs typeface="Lato"/>
              <a:sym typeface="Lato"/>
            </a:endParaRPr>
          </a:p>
          <a:p>
            <a:pPr indent="0" lvl="0" marL="0" rtl="0" algn="l">
              <a:spcBef>
                <a:spcPts val="0"/>
              </a:spcBef>
              <a:spcAft>
                <a:spcPts val="0"/>
              </a:spcAft>
              <a:buNone/>
            </a:pPr>
            <a:r>
              <a:t/>
            </a:r>
            <a:endParaRPr sz="1300">
              <a:solidFill>
                <a:schemeClr val="accent1"/>
              </a:solidFill>
              <a:latin typeface="Lato"/>
              <a:ea typeface="Lato"/>
              <a:cs typeface="Lato"/>
              <a:sym typeface="Lato"/>
            </a:endParaRPr>
          </a:p>
        </p:txBody>
      </p:sp>
    </p:spTree>
  </p:cSld>
  <p:clrMapOvr>
    <a:masterClrMapping/>
  </p:clrMapOvr>
</p:sld>
</file>

<file path=ppt/theme/theme1.xml><?xml version="1.0" encoding="utf-8"?>
<a:theme xmlns:a="http://schemas.openxmlformats.org/drawingml/2006/main" xmlns:r="http://schemas.openxmlformats.org/officeDocument/2006/relationships" name="Streamline">
  <a:themeElements>
    <a:clrScheme name="Streamline">
      <a:dk1>
        <a:srgbClr val="2353FF"/>
      </a:dk1>
      <a:lt1>
        <a:srgbClr val="FFFFFF"/>
      </a:lt1>
      <a:dk2>
        <a:srgbClr val="1A1A1A"/>
      </a:dk2>
      <a:lt2>
        <a:srgbClr val="F5F3EB"/>
      </a:lt2>
      <a:accent1>
        <a:srgbClr val="1D1D1B"/>
      </a:accent1>
      <a:accent2>
        <a:srgbClr val="6AA4C8"/>
      </a:accent2>
      <a:accent3>
        <a:srgbClr val="FD5533"/>
      </a:accent3>
      <a:accent4>
        <a:srgbClr val="FEC104"/>
      </a:accent4>
      <a:accent5>
        <a:srgbClr val="1C3678"/>
      </a:accent5>
      <a:accent6>
        <a:srgbClr val="F8908F"/>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